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0" r:id="rId2"/>
  </p:sldMasterIdLst>
  <p:notesMasterIdLst>
    <p:notesMasterId r:id="rId61"/>
  </p:notesMasterIdLst>
  <p:sldIdLst>
    <p:sldId id="256" r:id="rId3"/>
    <p:sldId id="257" r:id="rId4"/>
    <p:sldId id="328" r:id="rId5"/>
    <p:sldId id="329" r:id="rId6"/>
    <p:sldId id="330" r:id="rId7"/>
    <p:sldId id="331" r:id="rId8"/>
    <p:sldId id="332" r:id="rId9"/>
    <p:sldId id="333" r:id="rId10"/>
    <p:sldId id="319" r:id="rId11"/>
    <p:sldId id="334" r:id="rId12"/>
    <p:sldId id="335" r:id="rId13"/>
    <p:sldId id="336" r:id="rId14"/>
    <p:sldId id="337" r:id="rId15"/>
    <p:sldId id="271" r:id="rId16"/>
    <p:sldId id="338" r:id="rId17"/>
    <p:sldId id="373" r:id="rId18"/>
    <p:sldId id="275" r:id="rId19"/>
    <p:sldId id="339" r:id="rId20"/>
    <p:sldId id="340" r:id="rId21"/>
    <p:sldId id="341" r:id="rId22"/>
    <p:sldId id="342" r:id="rId23"/>
    <p:sldId id="345" r:id="rId24"/>
    <p:sldId id="343" r:id="rId25"/>
    <p:sldId id="344" r:id="rId26"/>
    <p:sldId id="346" r:id="rId27"/>
    <p:sldId id="347" r:id="rId28"/>
    <p:sldId id="348" r:id="rId29"/>
    <p:sldId id="349" r:id="rId30"/>
    <p:sldId id="350" r:id="rId31"/>
    <p:sldId id="351" r:id="rId32"/>
    <p:sldId id="292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04" r:id="rId41"/>
    <p:sldId id="305" r:id="rId42"/>
    <p:sldId id="359" r:id="rId43"/>
    <p:sldId id="306" r:id="rId44"/>
    <p:sldId id="360" r:id="rId45"/>
    <p:sldId id="361" r:id="rId46"/>
    <p:sldId id="362" r:id="rId47"/>
    <p:sldId id="363" r:id="rId48"/>
    <p:sldId id="364" r:id="rId49"/>
    <p:sldId id="366" r:id="rId50"/>
    <p:sldId id="311" r:id="rId51"/>
    <p:sldId id="312" r:id="rId52"/>
    <p:sldId id="367" r:id="rId53"/>
    <p:sldId id="374" r:id="rId54"/>
    <p:sldId id="315" r:id="rId55"/>
    <p:sldId id="368" r:id="rId56"/>
    <p:sldId id="369" r:id="rId57"/>
    <p:sldId id="370" r:id="rId58"/>
    <p:sldId id="371" r:id="rId59"/>
    <p:sldId id="372" r:id="rId60"/>
  </p:sldIdLst>
  <p:sldSz cx="9144000" cy="6858000" type="screen4x3"/>
  <p:notesSz cx="6858000" cy="9144000"/>
  <p:custDataLst>
    <p:tags r:id="rId6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197D"/>
    <a:srgbClr val="007CB2"/>
    <a:srgbClr val="FF9DA0"/>
    <a:srgbClr val="919191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628864C4-8EBF-49D6-898A-E15A2FBE2CFE}"/>
    <pc:docChg chg="modSld">
      <pc:chgData name="Prof. Zhao Zheng (SSE)" userId="384c924e-b8eb-47c3-89f7-554e6c281d9d" providerId="ADAL" clId="{628864C4-8EBF-49D6-898A-E15A2FBE2CFE}" dt="2022-11-13T11:44:09.635" v="0" actId="207"/>
      <pc:docMkLst>
        <pc:docMk/>
      </pc:docMkLst>
      <pc:sldChg chg="modSp">
        <pc:chgData name="Prof. Zhao Zheng (SSE)" userId="384c924e-b8eb-47c3-89f7-554e6c281d9d" providerId="ADAL" clId="{628864C4-8EBF-49D6-898A-E15A2FBE2CFE}" dt="2022-11-13T11:44:09.635" v="0" actId="207"/>
        <pc:sldMkLst>
          <pc:docMk/>
          <pc:sldMk cId="0" sldId="360"/>
        </pc:sldMkLst>
        <pc:spChg chg="mod">
          <ac:chgData name="Prof. Zhao Zheng (SSE)" userId="384c924e-b8eb-47c3-89f7-554e6c281d9d" providerId="ADAL" clId="{628864C4-8EBF-49D6-898A-E15A2FBE2CFE}" dt="2022-11-13T11:44:09.635" v="0" actId="207"/>
          <ac:spMkLst>
            <pc:docMk/>
            <pc:sldMk cId="0" sldId="360"/>
            <ac:spMk id="4505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2092ADE-439D-48A4-A866-8A0A6BF839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57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15150DA-F2B2-4ABA-9018-129E5AFAEFE8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1309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5F08B21-A866-410D-9740-A309232736E2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44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CF45FAF-E3B7-4CE4-9E17-B46E70E388B6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613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F0FA3ED7-5F69-42EE-82C0-85B38F933EB0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7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2433964-D6B8-4C2A-9F02-7F55C54D5EC1}" type="slidenum">
              <a:rPr lang="en-US" altLang="en-US" sz="1200" smtClean="0"/>
              <a:pPr/>
              <a:t>53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68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2B4CC520-9717-4C1A-B810-DF72F4062D73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pitchFamily="48" charset="-128"/>
              </a:rPr>
              <a:t>Rust, </a:t>
            </a:r>
            <a:r>
              <a:rPr lang="en-US" altLang="en-US" dirty="0" err="1">
                <a:latin typeface="Arial" charset="0"/>
                <a:ea typeface="ＭＳ Ｐゴシック" pitchFamily="48" charset="-128"/>
              </a:rPr>
              <a:t>corrsion</a:t>
            </a:r>
            <a:endParaRPr lang="en-US" altLang="en-US" dirty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89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3F01129-9321-4665-9028-ED95113CAC2D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62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5D181E2-C144-4CF2-9463-BA0A6F24823C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607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B1A6393-30D0-4743-B768-1A49FFA3DD38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759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4FBE999-F7CA-453F-99E3-5137BD42F530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93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DCD6CCE-34C7-4582-91A5-3874BC3FF424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989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3677880-290F-4188-B3CE-55DEB80391F0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11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6D79724-2297-4704-9732-EA4C4A997C32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06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24422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65404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05314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2233592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478029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17569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32869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13642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382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19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33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67475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740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971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731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6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58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217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578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8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53332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23034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40072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7695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8339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71690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41364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2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1" descr="Triangle--Gray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9"/>
            <p:cNvSpPr>
              <a:spLocks noChangeArrowheads="1"/>
            </p:cNvSpPr>
            <p:nvPr userDrawn="1"/>
          </p:nvSpPr>
          <p:spPr bwMode="auto">
            <a:xfrm>
              <a:off x="5068" y="3744"/>
              <a:ext cx="5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>
                <a:defRPr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itchFamily="18" charset="0"/>
                </a:rPr>
                <a:t>Chemical </a:t>
              </a:r>
            </a:p>
            <a:p>
              <a:pPr algn="ctr">
                <a:defRPr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itchFamily="18" charset="0"/>
                </a:rPr>
                <a:t>Kinetics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dirty="0">
                <a:solidFill>
                  <a:srgbClr val="73738C"/>
                </a:solidFill>
                <a:latin typeface="Arial" charset="0"/>
                <a:ea typeface="ＭＳ Ｐゴシック" pitchFamily="18" charset="-128"/>
              </a:rPr>
              <a:t>© 20</a:t>
            </a:r>
            <a:r>
              <a:rPr lang="en-US" altLang="zh-TW" sz="1000" dirty="0">
                <a:solidFill>
                  <a:srgbClr val="73738C"/>
                </a:solidFill>
                <a:latin typeface="Arial" charset="0"/>
                <a:ea typeface="新細明體" pitchFamily="18" charset="-120"/>
              </a:rPr>
              <a:t>15</a:t>
            </a:r>
            <a:r>
              <a:rPr lang="en-US" altLang="en-US" sz="1000" dirty="0">
                <a:solidFill>
                  <a:srgbClr val="73738C"/>
                </a:solidFill>
                <a:latin typeface="Arial" charset="0"/>
                <a:ea typeface="ＭＳ Ｐゴシック" pitchFamily="18" charset="-128"/>
              </a:rPr>
              <a:t> Pearson Education, Inc.</a:t>
            </a:r>
            <a:endParaRPr lang="en-US" altLang="en-US" b="1" dirty="0">
              <a:solidFill>
                <a:srgbClr val="73738C"/>
              </a:solidFill>
              <a:latin typeface="Arial" charset="0"/>
              <a:ea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3048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 dirty="0">
                <a:solidFill>
                  <a:srgbClr val="000000"/>
                </a:solidFill>
              </a:rPr>
              <a:t>Chapter 14</a:t>
            </a:r>
            <a:br>
              <a:rPr lang="en-US" altLang="en-US" sz="3400" b="1" dirty="0">
                <a:solidFill>
                  <a:srgbClr val="000000"/>
                </a:solidFill>
              </a:rPr>
            </a:br>
            <a:br>
              <a:rPr lang="en-US" altLang="en-US" sz="3400" b="1" dirty="0">
                <a:solidFill>
                  <a:srgbClr val="000000"/>
                </a:solidFill>
              </a:rPr>
            </a:br>
            <a:r>
              <a:rPr lang="en-US" altLang="en-US" sz="3400" b="1" dirty="0">
                <a:solidFill>
                  <a:srgbClr val="000000"/>
                </a:solidFill>
              </a:rPr>
              <a:t>Chemical Kinetics</a:t>
            </a: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Following Reaction Rates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62600" y="2209800"/>
            <a:ext cx="35814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The average rate is calculated by the –(change in [C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Cl]) </a:t>
            </a:r>
            <a:r>
              <a:rPr lang="en-US" altLang="en-US" sz="2800">
                <a:cs typeface="Arial" charset="0"/>
              </a:rPr>
              <a:t>÷</a:t>
            </a:r>
            <a:r>
              <a:rPr lang="en-US" altLang="en-US" sz="2800"/>
              <a:t> (change in time).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The table shows the average rate for a variety of time intervals.</a:t>
            </a:r>
          </a:p>
        </p:txBody>
      </p:sp>
      <p:pic>
        <p:nvPicPr>
          <p:cNvPr id="6" name="Picture 5" descr="14_01_Table.jpg"/>
          <p:cNvPicPr>
            <a:picLocks noChangeAspect="1"/>
          </p:cNvPicPr>
          <p:nvPr/>
        </p:nvPicPr>
        <p:blipFill>
          <a:blip r:embed="rId3"/>
          <a:srcRect b="3988"/>
          <a:stretch>
            <a:fillRect/>
          </a:stretch>
        </p:blipFill>
        <p:spPr>
          <a:xfrm>
            <a:off x="381000" y="2286000"/>
            <a:ext cx="5181600" cy="28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447800"/>
            <a:ext cx="5975350" cy="273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/>
              <a:t>Plotting Rate Data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183188" cy="5562600"/>
          </a:xfrm>
        </p:spPr>
        <p:txBody>
          <a:bodyPr/>
          <a:lstStyle/>
          <a:p>
            <a:r>
              <a:rPr lang="en-US" altLang="en-US" sz="2800"/>
              <a:t>A plot of the data gives more information about rate.</a:t>
            </a:r>
          </a:p>
          <a:p>
            <a:r>
              <a:rPr lang="en-US" altLang="en-US" sz="2800"/>
              <a:t>The slope of the curve at one point in time gives the </a:t>
            </a:r>
            <a:r>
              <a:rPr lang="en-US" altLang="en-US" sz="2800" b="1"/>
              <a:t>instantaneous rate</a:t>
            </a:r>
            <a:r>
              <a:rPr lang="en-US" altLang="en-US" sz="2800"/>
              <a:t>.</a:t>
            </a:r>
            <a:endParaRPr lang="en-US" altLang="en-US" sz="2800" b="1"/>
          </a:p>
          <a:p>
            <a:r>
              <a:rPr lang="en-US" altLang="en-US" sz="2800"/>
              <a:t>The instantaneous rate at time zero is called the </a:t>
            </a:r>
            <a:r>
              <a:rPr lang="en-US" altLang="en-US" sz="2800" b="1"/>
              <a:t>initial rate</a:t>
            </a:r>
            <a:r>
              <a:rPr lang="en-US" altLang="en-US" sz="2800"/>
              <a:t>; this is often the rate of interest to chemists.</a:t>
            </a:r>
          </a:p>
          <a:p>
            <a:r>
              <a:rPr lang="en-US" altLang="en-US" sz="2800"/>
              <a:t>This figure shows instantaneous and initial rate of the earlier example.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5405438" y="5334000"/>
            <a:ext cx="2824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rgbClr val="00197D"/>
                </a:solidFill>
              </a:rPr>
              <a:t>Note: Reactions typically slow down over time!</a:t>
            </a:r>
          </a:p>
        </p:txBody>
      </p:sp>
      <p:pic>
        <p:nvPicPr>
          <p:cNvPr id="6" name="Picture 5" descr="14_0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638800" y="1295400"/>
            <a:ext cx="3183025" cy="342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Relative Rates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343400"/>
          </a:xfrm>
        </p:spPr>
        <p:txBody>
          <a:bodyPr/>
          <a:lstStyle/>
          <a:p>
            <a:r>
              <a:rPr lang="en-US" altLang="en-US" sz="2800"/>
              <a:t>As was said, rates are followed using a reactant </a:t>
            </a:r>
            <a:r>
              <a:rPr lang="en-US" altLang="en-US" sz="2800" i="1"/>
              <a:t>or</a:t>
            </a:r>
            <a:r>
              <a:rPr lang="en-US" altLang="en-US" sz="2800"/>
              <a:t> a product. Does this give the same rate for each reactant and product?</a:t>
            </a:r>
          </a:p>
          <a:p>
            <a:r>
              <a:rPr lang="en-US" altLang="en-US" sz="2800"/>
              <a:t>Rate is dependent on stoichiometry.</a:t>
            </a:r>
          </a:p>
          <a:p>
            <a:r>
              <a:rPr lang="en-US" altLang="en-US" sz="2800"/>
              <a:t>If we followed </a:t>
            </a:r>
            <a:r>
              <a:rPr lang="en-US" altLang="en-US" sz="2800" i="1"/>
              <a:t>use </a:t>
            </a:r>
            <a:r>
              <a:rPr lang="en-US" altLang="en-US" sz="2800"/>
              <a:t>of 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Cl and compared it to </a:t>
            </a:r>
            <a:r>
              <a:rPr lang="en-US" altLang="en-US" sz="2800" i="1"/>
              <a:t>production</a:t>
            </a:r>
            <a:r>
              <a:rPr lang="en-US" altLang="en-US" sz="2800"/>
              <a:t> of 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OH, the values would be the same. Note that the </a:t>
            </a:r>
            <a:r>
              <a:rPr lang="en-US" altLang="en-US" sz="2800" i="1"/>
              <a:t>change </a:t>
            </a:r>
            <a:r>
              <a:rPr lang="en-US" altLang="en-US" sz="2800"/>
              <a:t>would have opposite signs—one goes down in value, the other goes 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12" y="5010778"/>
            <a:ext cx="5822950" cy="8445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14400"/>
          </a:xfrm>
        </p:spPr>
        <p:txBody>
          <a:bodyPr/>
          <a:lstStyle/>
          <a:p>
            <a:r>
              <a:rPr lang="en-US" altLang="en-US"/>
              <a:t>Relative Rates and Stoichiometry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2672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if the equation is </a:t>
            </a:r>
            <a:r>
              <a:rPr lang="en-US" i="1" dirty="0"/>
              <a:t>not</a:t>
            </a:r>
            <a:r>
              <a:rPr lang="en-US" dirty="0"/>
              <a:t> 1:1?</a:t>
            </a:r>
          </a:p>
          <a:p>
            <a:pPr>
              <a:defRPr/>
            </a:pPr>
            <a:r>
              <a:rPr lang="en-US" dirty="0"/>
              <a:t>What will the relative rates be for: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2 </a:t>
            </a:r>
            <a:r>
              <a:rPr lang="en-US" dirty="0" err="1"/>
              <a:t>O</a:t>
            </a:r>
            <a:r>
              <a:rPr lang="en-US" baseline="-25000" dirty="0" err="1"/>
              <a:t>3</a:t>
            </a:r>
            <a:r>
              <a:rPr lang="en-US" dirty="0"/>
              <a:t> (g)  </a:t>
            </a:r>
            <a:r>
              <a:rPr lang="en-US" dirty="0">
                <a:cs typeface="Arial"/>
              </a:rPr>
              <a:t>→  3 </a:t>
            </a:r>
            <a:r>
              <a:rPr lang="en-US" dirty="0" err="1">
                <a:cs typeface="Arial"/>
              </a:rPr>
              <a:t>O</a:t>
            </a:r>
            <a:r>
              <a:rPr lang="en-US" baseline="-25000" dirty="0" err="1">
                <a:cs typeface="Arial"/>
              </a:rPr>
              <a:t>2</a:t>
            </a:r>
            <a:r>
              <a:rPr lang="en-US" dirty="0">
                <a:cs typeface="Arial"/>
              </a:rPr>
              <a:t> (</a:t>
            </a:r>
            <a:r>
              <a:rPr lang="en-US">
                <a:cs typeface="Arial"/>
              </a:rPr>
              <a:t>g)</a:t>
            </a:r>
            <a:endParaRPr lang="en-US" dirty="0"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657600"/>
            <a:ext cx="4445000" cy="8445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Determining Concentration Effect on Rate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/>
              <a:t>How do we determine what effect the concentration of each reactant has on the rate of the reaction?</a:t>
            </a:r>
          </a:p>
          <a:p>
            <a:pPr eaLnBrk="1" hangingPunct="1"/>
            <a:r>
              <a:rPr lang="en-US" altLang="en-US"/>
              <a:t>We keep every concentration constant </a:t>
            </a:r>
            <a:r>
              <a:rPr lang="en-US" altLang="en-US" i="1"/>
              <a:t>except</a:t>
            </a:r>
            <a:r>
              <a:rPr lang="en-US" altLang="en-US"/>
              <a:t> for one reactant and see what happens to the rate. </a:t>
            </a:r>
            <a:r>
              <a:rPr lang="en-US" altLang="en-US" i="1"/>
              <a:t>Then</a:t>
            </a:r>
            <a:r>
              <a:rPr lang="en-US" altLang="en-US"/>
              <a:t>, we change a different reactant. We do this until we have seen how </a:t>
            </a:r>
            <a:r>
              <a:rPr lang="en-US" altLang="en-US" i="1"/>
              <a:t>each</a:t>
            </a:r>
            <a:r>
              <a:rPr lang="en-US" altLang="en-US"/>
              <a:t> reactant has affected the rate.	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295400"/>
          </a:xfrm>
        </p:spPr>
        <p:txBody>
          <a:bodyPr/>
          <a:lstStyle/>
          <a:p>
            <a:r>
              <a:rPr lang="en-US" altLang="en-US"/>
              <a:t>An Example of How Concentration Affects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46200"/>
            <a:ext cx="8458200" cy="3124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Experiments 1–3 show how [NH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] affects rate.</a:t>
            </a:r>
          </a:p>
          <a:p>
            <a:pPr>
              <a:defRPr/>
            </a:pPr>
            <a:r>
              <a:rPr lang="en-US" sz="2800" dirty="0"/>
              <a:t>Experiments 4–6 show how [NO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] affects rate.</a:t>
            </a:r>
          </a:p>
          <a:p>
            <a:pPr>
              <a:defRPr/>
            </a:pPr>
            <a:r>
              <a:rPr lang="en-US" sz="2800" dirty="0"/>
              <a:t>Result: The </a:t>
            </a:r>
            <a:r>
              <a:rPr lang="en-US" sz="2800" b="1" dirty="0"/>
              <a:t>rate law</a:t>
            </a:r>
            <a:r>
              <a:rPr lang="en-US" sz="2800" dirty="0"/>
              <a:t>, which shows the relationship between rate and concentration for all reactants:</a:t>
            </a:r>
          </a:p>
          <a:p>
            <a:pPr marL="0" indent="0">
              <a:buFontTx/>
              <a:buNone/>
              <a:defRPr/>
            </a:pPr>
            <a:r>
              <a:rPr lang="en-US" sz="2800" b="1" dirty="0"/>
              <a:t>		</a:t>
            </a:r>
            <a:r>
              <a:rPr lang="en-US" sz="2800" dirty="0"/>
              <a:t>Rate = k [NH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] [NO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]</a:t>
            </a:r>
            <a:endParaRPr lang="en-US" sz="2800" b="1" dirty="0"/>
          </a:p>
        </p:txBody>
      </p:sp>
      <p:pic>
        <p:nvPicPr>
          <p:cNvPr id="5" name="Picture 4" descr="14_02_Table.jpg"/>
          <p:cNvPicPr>
            <a:picLocks noChangeAspect="1"/>
          </p:cNvPicPr>
          <p:nvPr/>
        </p:nvPicPr>
        <p:blipFill>
          <a:blip r:embed="rId2"/>
          <a:srcRect b="4268"/>
          <a:stretch>
            <a:fillRect/>
          </a:stretch>
        </p:blipFill>
        <p:spPr>
          <a:xfrm>
            <a:off x="2438400" y="4419600"/>
            <a:ext cx="4267200" cy="191414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36D673-FB08-4AC1-A1E9-4B20C5BC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1"/>
            <a:ext cx="6934199" cy="62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2225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More about Rate Law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4750"/>
            <a:ext cx="84582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The exponents tell the </a:t>
            </a:r>
            <a:r>
              <a:rPr lang="en-US" altLang="en-US" sz="2800" b="1" dirty="0"/>
              <a:t>order</a:t>
            </a:r>
            <a:r>
              <a:rPr lang="en-US" altLang="en-US" sz="2800" dirty="0"/>
              <a:t> of the reaction with respect to each reactant.</a:t>
            </a:r>
          </a:p>
          <a:p>
            <a:pPr eaLnBrk="1" hangingPunct="1">
              <a:defRPr/>
            </a:pPr>
            <a:r>
              <a:rPr lang="en-US" altLang="en-US" sz="2800" dirty="0"/>
              <a:t>In our example from the last slide: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</a:t>
            </a:r>
            <a:r>
              <a:rPr lang="en-US" sz="2800" dirty="0"/>
              <a:t>Rate = </a:t>
            </a:r>
            <a:r>
              <a:rPr lang="en-US" sz="2800" i="1" dirty="0"/>
              <a:t>k </a:t>
            </a:r>
            <a:r>
              <a:rPr lang="en-US" sz="2800" dirty="0"/>
              <a:t>[NH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]</a:t>
            </a:r>
            <a:r>
              <a:rPr lang="en-US" sz="2800" baseline="30000" dirty="0"/>
              <a:t>m</a:t>
            </a:r>
            <a:r>
              <a:rPr lang="en-US" sz="2800" dirty="0"/>
              <a:t> [NO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]</a:t>
            </a:r>
            <a:r>
              <a:rPr lang="en-US" sz="2800" baseline="30000" dirty="0"/>
              <a:t>n</a:t>
            </a:r>
            <a:endParaRPr lang="en-US" sz="2800" b="1" baseline="30000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The order with respect to each reactant is 1. (It is </a:t>
            </a:r>
            <a:r>
              <a:rPr lang="en-US" altLang="en-US" sz="2800" i="1" dirty="0"/>
              <a:t>first order </a:t>
            </a:r>
            <a:r>
              <a:rPr lang="en-US" altLang="en-US" sz="2800" dirty="0"/>
              <a:t>in </a:t>
            </a:r>
            <a:r>
              <a:rPr lang="en-US" sz="2800" dirty="0"/>
              <a:t>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 and 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.)</a:t>
            </a:r>
            <a:endParaRPr lang="en-US" sz="2800" b="1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The </a:t>
            </a:r>
            <a:r>
              <a:rPr lang="en-US" altLang="en-US" sz="2800" i="1" dirty="0"/>
              <a:t>reaction</a:t>
            </a:r>
            <a:r>
              <a:rPr lang="en-US" altLang="en-US" sz="2800" dirty="0"/>
              <a:t> is </a:t>
            </a:r>
            <a:r>
              <a:rPr lang="en-US" altLang="en-US" sz="2800" i="1" dirty="0"/>
              <a:t>second order</a:t>
            </a:r>
            <a:r>
              <a:rPr lang="en-US" altLang="en-US" sz="2800" dirty="0"/>
              <a:t> (1 + 1 = 2; we just add up all of the reactants’ orders to get the reaction’s order).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What is </a:t>
            </a:r>
            <a:r>
              <a:rPr lang="en-US" altLang="en-US" sz="2800" i="1" dirty="0"/>
              <a:t>k</a:t>
            </a:r>
            <a:r>
              <a:rPr lang="en-US" altLang="en-US" sz="2800" dirty="0"/>
              <a:t>? It is the </a:t>
            </a:r>
            <a:r>
              <a:rPr lang="en-US" altLang="en-US" sz="2800" b="1" dirty="0"/>
              <a:t>rate constant</a:t>
            </a:r>
            <a:r>
              <a:rPr lang="en-US" altLang="en-US" sz="2800" dirty="0"/>
              <a:t>. It is a temperature-dependent quantity.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 Order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rates depend </a:t>
            </a:r>
            <a:r>
              <a:rPr lang="en-US" i="1" dirty="0"/>
              <a:t>only</a:t>
            </a:r>
            <a:r>
              <a:rPr lang="en-US" dirty="0"/>
              <a:t> on one reactant to the first power.</a:t>
            </a:r>
          </a:p>
          <a:p>
            <a:pPr>
              <a:defRPr/>
            </a:pPr>
            <a:r>
              <a:rPr lang="en-US" dirty="0"/>
              <a:t>These are </a:t>
            </a:r>
            <a:r>
              <a:rPr lang="en-US" i="1" dirty="0"/>
              <a:t>first order</a:t>
            </a:r>
            <a:r>
              <a:rPr lang="en-US" dirty="0"/>
              <a:t> reactions.</a:t>
            </a:r>
          </a:p>
          <a:p>
            <a:pPr>
              <a:defRPr/>
            </a:pPr>
            <a:r>
              <a:rPr lang="en-US" dirty="0"/>
              <a:t>The rate law becomes: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dirty="0"/>
              <a:t> [A]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5815013" cy="1524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Relating k to [A] in a First Order Reaction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rate = 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[</a:t>
            </a:r>
            <a:r>
              <a:rPr lang="en-US" altLang="en-US" i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]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rate = −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So: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</a:t>
            </a:r>
            <a:r>
              <a:rPr lang="en-US" altLang="en-US" dirty="0">
                <a:solidFill>
                  <a:srgbClr val="000000"/>
                </a:solidFill>
              </a:rPr>
              <a:t>−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Rearrange to: 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</a:t>
            </a:r>
            <a:r>
              <a:rPr lang="en-US" altLang="en-US" dirty="0">
                <a:solidFill>
                  <a:srgbClr val="000000"/>
                </a:solidFill>
              </a:rPr>
              <a:t>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Integrate: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([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)  =  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Rearrange: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− k t  +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Note:  this follows the equation of a line: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y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=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+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b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So, a plot of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vs.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is linear.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  <p:bldP spid="7475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Chemical Kinetics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8458200" cy="3581400"/>
          </a:xfrm>
        </p:spPr>
        <p:txBody>
          <a:bodyPr/>
          <a:lstStyle/>
          <a:p>
            <a:pPr eaLnBrk="1" hangingPunct="1"/>
            <a:r>
              <a:rPr lang="en-US" altLang="en-US" dirty="0"/>
              <a:t>In chemical kinetics we study the rate (or speed) at which a chemical process occurs.</a:t>
            </a:r>
          </a:p>
          <a:p>
            <a:pPr eaLnBrk="1" hangingPunct="1"/>
            <a:r>
              <a:rPr lang="en-US" altLang="en-US" dirty="0"/>
              <a:t>Besides information about the speed at which reactions occur, kinetics also sheds light on the </a:t>
            </a:r>
            <a:r>
              <a:rPr lang="en-US" altLang="en-US" b="1" dirty="0"/>
              <a:t>reaction mechanism</a:t>
            </a:r>
            <a:r>
              <a:rPr lang="en-US" altLang="en-US" dirty="0"/>
              <a:t>, a molecular-level view of the path from reactants to products.</a:t>
            </a:r>
          </a:p>
        </p:txBody>
      </p:sp>
      <p:pic>
        <p:nvPicPr>
          <p:cNvPr id="5" name="Picture 4" descr="14_01_Figure.jpg"/>
          <p:cNvPicPr>
            <a:picLocks noChangeAspect="1"/>
          </p:cNvPicPr>
          <p:nvPr/>
        </p:nvPicPr>
        <p:blipFill>
          <a:blip r:embed="rId3"/>
          <a:srcRect b="5251"/>
          <a:stretch>
            <a:fillRect/>
          </a:stretch>
        </p:blipFill>
        <p:spPr>
          <a:xfrm>
            <a:off x="1066800" y="4572000"/>
            <a:ext cx="6629400" cy="187990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Example:  Conversion of Methyl Isonitrile to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2743200"/>
          </a:xfrm>
        </p:spPr>
        <p:txBody>
          <a:bodyPr/>
          <a:lstStyle/>
          <a:p>
            <a:pPr>
              <a:defRPr/>
            </a:pPr>
            <a:r>
              <a:rPr lang="en-US" dirty="0"/>
              <a:t>The equation for the reaction: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/>
              <a:t>CH</a:t>
            </a:r>
            <a:r>
              <a:rPr lang="en-US" baseline="-25000" dirty="0" err="1"/>
              <a:t>3</a:t>
            </a:r>
            <a:r>
              <a:rPr lang="en-US" dirty="0" err="1"/>
              <a:t>NC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 </a:t>
            </a:r>
            <a:r>
              <a:rPr lang="en-US" dirty="0" err="1">
                <a:cs typeface="Arial"/>
              </a:rPr>
              <a:t>CH</a:t>
            </a:r>
            <a:r>
              <a:rPr lang="en-US" baseline="-25000" dirty="0" err="1">
                <a:cs typeface="Arial"/>
              </a:rPr>
              <a:t>3</a:t>
            </a:r>
            <a:r>
              <a:rPr lang="en-US" dirty="0" err="1">
                <a:cs typeface="Arial"/>
              </a:rPr>
              <a:t>CN</a:t>
            </a:r>
            <a:endParaRPr lang="en-US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/>
              </a:rPr>
              <a:t>It is first order.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Arial"/>
              </a:rPr>
              <a:t>	Rate = </a:t>
            </a:r>
            <a:r>
              <a:rPr lang="en-US" i="1" dirty="0">
                <a:cs typeface="Arial"/>
              </a:rPr>
              <a:t>k</a:t>
            </a:r>
            <a:r>
              <a:rPr lang="en-US" dirty="0">
                <a:cs typeface="Arial"/>
              </a:rPr>
              <a:t> [</a:t>
            </a:r>
            <a:r>
              <a:rPr lang="en-US" dirty="0" err="1"/>
              <a:t>CH</a:t>
            </a:r>
            <a:r>
              <a:rPr lang="en-US" baseline="-25000" dirty="0" err="1"/>
              <a:t>3</a:t>
            </a:r>
            <a:r>
              <a:rPr lang="en-US" dirty="0" err="1"/>
              <a:t>NC</a:t>
            </a:r>
            <a:r>
              <a:rPr lang="en-US" dirty="0"/>
              <a:t>]</a:t>
            </a:r>
          </a:p>
        </p:txBody>
      </p:sp>
      <p:pic>
        <p:nvPicPr>
          <p:cNvPr id="5" name="Picture 4" descr="14_08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1904999" y="3886200"/>
            <a:ext cx="5708629" cy="2438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the Rate Constant, </a:t>
            </a:r>
            <a:r>
              <a:rPr lang="en-US" altLang="en-US" i="1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Besides using the rate law, we can find the rate constant from the plot of </a:t>
            </a:r>
            <a:r>
              <a:rPr lang="en-US" dirty="0" err="1"/>
              <a:t>ln</a:t>
            </a:r>
            <a:r>
              <a:rPr lang="en-US" dirty="0"/>
              <a:t> [</a:t>
            </a:r>
            <a:r>
              <a:rPr lang="en-US" i="1" dirty="0"/>
              <a:t>A</a:t>
            </a:r>
            <a:r>
              <a:rPr lang="en-US" dirty="0"/>
              <a:t>] vs.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Remember the integrated rate law: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+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endParaRPr lang="en-US" alt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Times New Roman" pitchFamily="18" charset="0"/>
              </a:rPr>
              <a:t>The plot will give a line. Its slope will equal −</a:t>
            </a:r>
            <a:r>
              <a:rPr lang="en-US" i="1" dirty="0">
                <a:cs typeface="Times New Roman" pitchFamily="18" charset="0"/>
              </a:rPr>
              <a:t>k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Half-life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5943600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Definition: The amount of time it takes for one-half of a reactant to be used up in a chemical reaction.</a:t>
            </a:r>
          </a:p>
          <a:p>
            <a:pPr eaLnBrk="1" hangingPunct="1"/>
            <a:r>
              <a:rPr lang="en-US" altLang="en-US" dirty="0"/>
              <a:t>First Order Reaction: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ln [</a:t>
            </a:r>
            <a:r>
              <a:rPr lang="en-US" altLang="en-US" i="1" dirty="0"/>
              <a:t>A</a:t>
            </a:r>
            <a:r>
              <a:rPr lang="en-US" altLang="en-US" dirty="0"/>
              <a:t>]  =  − </a:t>
            </a:r>
            <a:r>
              <a:rPr lang="en-US" altLang="en-US" i="1" dirty="0"/>
              <a:t>k t</a:t>
            </a:r>
            <a:r>
              <a:rPr lang="en-US" altLang="en-US" dirty="0"/>
              <a:t>  +  ln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ln ([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/2)  =  − </a:t>
            </a:r>
            <a:r>
              <a:rPr lang="en-US" altLang="en-US" i="1" dirty="0"/>
              <a:t>k</a:t>
            </a:r>
            <a:r>
              <a:rPr lang="en-US" altLang="en-US" dirty="0"/>
              <a:t> </a:t>
            </a:r>
            <a:r>
              <a:rPr lang="en-US" altLang="en-US" i="1" dirty="0"/>
              <a:t>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/>
              <a:t>  + ln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− ln ([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/2)  +  ln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  =  </a:t>
            </a:r>
            <a:r>
              <a:rPr lang="en-US" altLang="en-US" i="1" dirty="0"/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endParaRPr lang="en-US" altLang="en-US" dirty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ln ([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 </a:t>
            </a:r>
            <a:r>
              <a:rPr lang="en-US" altLang="en-US" dirty="0"/>
              <a:t>/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/2)  =  </a:t>
            </a:r>
            <a:r>
              <a:rPr lang="en-US" altLang="en-US" i="1" dirty="0"/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>
                <a:cs typeface="Arial" charset="0"/>
              </a:rPr>
              <a:t>ln 2  = </a:t>
            </a:r>
            <a:r>
              <a:rPr lang="en-US" altLang="en-US" i="1" dirty="0"/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  or </a:t>
            </a:r>
            <a:r>
              <a:rPr lang="en-US" altLang="en-US" i="1" dirty="0"/>
              <a:t>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= 0.693/</a:t>
            </a:r>
            <a:r>
              <a:rPr lang="en-US" altLang="en-US" i="1" dirty="0">
                <a:cs typeface="Arial" charset="0"/>
              </a:rPr>
              <a:t>k</a:t>
            </a:r>
            <a:r>
              <a:rPr lang="en-US" altLang="en-US" dirty="0">
                <a:cs typeface="Arial" charset="0"/>
              </a:rPr>
              <a:t> </a:t>
            </a:r>
          </a:p>
        </p:txBody>
      </p:sp>
      <p:pic>
        <p:nvPicPr>
          <p:cNvPr id="5" name="Picture 4" descr="14_1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15000" y="1822937"/>
            <a:ext cx="3213149" cy="28252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Second Order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rates depend </a:t>
            </a:r>
            <a:r>
              <a:rPr lang="en-US" i="1" dirty="0"/>
              <a:t>only </a:t>
            </a:r>
            <a:r>
              <a:rPr lang="en-US" dirty="0"/>
              <a:t>on a reactant to the second power.</a:t>
            </a:r>
          </a:p>
          <a:p>
            <a:pPr>
              <a:defRPr/>
            </a:pPr>
            <a:r>
              <a:rPr lang="en-US" dirty="0"/>
              <a:t>These are </a:t>
            </a:r>
            <a:r>
              <a:rPr lang="en-US" i="1" dirty="0"/>
              <a:t>second order</a:t>
            </a:r>
            <a:r>
              <a:rPr lang="en-US" dirty="0"/>
              <a:t> reactions.</a:t>
            </a:r>
          </a:p>
          <a:p>
            <a:pPr>
              <a:defRPr/>
            </a:pPr>
            <a:r>
              <a:rPr lang="en-US" dirty="0"/>
              <a:t>The rate law becomes: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dirty="0"/>
              <a:t> [</a:t>
            </a:r>
            <a:r>
              <a:rPr lang="en-US" i="1" dirty="0"/>
              <a:t>A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491413" cy="1371600"/>
          </a:xfrm>
        </p:spPr>
        <p:txBody>
          <a:bodyPr/>
          <a:lstStyle/>
          <a:p>
            <a:pPr eaLnBrk="1" hangingPunct="1"/>
            <a:r>
              <a:rPr lang="en-US" altLang="en-US" sz="4000"/>
              <a:t>Solving the Second Order Reaction for </a:t>
            </a:r>
            <a:r>
              <a:rPr lang="en-US" altLang="en-US" sz="4000" i="1"/>
              <a:t>A</a:t>
            </a:r>
            <a:r>
              <a:rPr lang="en-US" altLang="en-US" sz="4000"/>
              <a:t>  </a:t>
            </a:r>
            <a:r>
              <a:rPr lang="en-US" altLang="en-US" sz="4000">
                <a:cs typeface="Times New Roman" pitchFamily="18" charset="0"/>
              </a:rPr>
              <a:t>→  Products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rate = </a:t>
            </a:r>
            <a:r>
              <a:rPr lang="en-US" altLang="en-US" i="1" dirty="0"/>
              <a:t>k</a:t>
            </a:r>
            <a:r>
              <a:rPr lang="en-US" altLang="en-US" dirty="0"/>
              <a:t>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30000" dirty="0"/>
              <a:t>2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dirty="0"/>
              <a:t>rate = −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/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So, </a:t>
            </a:r>
            <a:r>
              <a:rPr lang="en-US" altLang="en-US" i="1" dirty="0"/>
              <a:t>k</a:t>
            </a:r>
            <a:r>
              <a:rPr lang="en-US" altLang="en-US" dirty="0"/>
              <a:t>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30000" dirty="0"/>
              <a:t>2</a:t>
            </a:r>
            <a:r>
              <a:rPr lang="en-US" altLang="en-US" dirty="0"/>
              <a:t> = −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/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Rearranging: </a:t>
            </a:r>
            <a:r>
              <a:rPr lang="en-US" altLang="en-US" dirty="0"/>
              <a:t>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/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30000" dirty="0">
                <a:cs typeface="Times New Roman" pitchFamily="18" charset="0"/>
              </a:rPr>
              <a:t>2</a:t>
            </a:r>
            <a:r>
              <a:rPr lang="en-US" altLang="en-US" dirty="0">
                <a:cs typeface="Times New Roman" pitchFamily="18" charset="0"/>
              </a:rPr>
              <a:t>  =  − </a:t>
            </a:r>
            <a:r>
              <a:rPr lang="en-US" altLang="en-US" i="1" dirty="0">
                <a:cs typeface="Times New Roman" pitchFamily="18" charset="0"/>
              </a:rPr>
              <a:t>k</a:t>
            </a:r>
            <a:r>
              <a:rPr lang="en-US" altLang="en-US" dirty="0">
                <a:cs typeface="Times New Roman" pitchFamily="18" charset="0"/>
              </a:rPr>
              <a:t> 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Using calculus: 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=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+ </a:t>
            </a:r>
            <a:r>
              <a:rPr lang="en-US" altLang="en-US" i="1" dirty="0">
                <a:cs typeface="Times New Roman" pitchFamily="18" charset="0"/>
              </a:rPr>
              <a:t>k 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Notice: The linear relationships for first order and second order reactions differ!</a:t>
            </a:r>
            <a:endParaRPr lang="el-G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8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828800"/>
          </a:xfrm>
        </p:spPr>
        <p:txBody>
          <a:bodyPr/>
          <a:lstStyle/>
          <a:p>
            <a:r>
              <a:rPr lang="en-US" altLang="en-US"/>
              <a:t>An Example of a Second Order Reaction:  Decomposition of NO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4572000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A plot following NO</a:t>
            </a:r>
            <a:r>
              <a:rPr lang="en-US" baseline="-25000" dirty="0"/>
              <a:t>2</a:t>
            </a:r>
            <a:r>
              <a:rPr lang="en-US" dirty="0"/>
              <a:t> decomposition shows that it must be second order because it is linear for 1/[NO</a:t>
            </a:r>
            <a:r>
              <a:rPr lang="en-US" baseline="-25000" dirty="0"/>
              <a:t>2</a:t>
            </a:r>
            <a:r>
              <a:rPr lang="en-US" dirty="0"/>
              <a:t>], </a:t>
            </a:r>
            <a:r>
              <a:rPr lang="en-US" i="1" dirty="0"/>
              <a:t>not</a:t>
            </a:r>
            <a:r>
              <a:rPr lang="en-US" dirty="0"/>
              <a:t> linear for </a:t>
            </a:r>
            <a:r>
              <a:rPr lang="en-US" dirty="0" err="1"/>
              <a:t>ln</a:t>
            </a:r>
            <a:r>
              <a:rPr lang="en-US" dirty="0"/>
              <a:t> [NO</a:t>
            </a:r>
            <a:r>
              <a:rPr lang="en-US" baseline="-25000" dirty="0"/>
              <a:t>2</a:t>
            </a:r>
            <a:r>
              <a:rPr lang="en-US" dirty="0"/>
              <a:t>].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Equation: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 NO + ½ </a:t>
            </a:r>
            <a:r>
              <a:rPr lang="en-US" dirty="0" err="1">
                <a:cs typeface="Arial"/>
              </a:rPr>
              <a:t>O</a:t>
            </a:r>
            <a:r>
              <a:rPr lang="en-US" baseline="-25000" dirty="0" err="1">
                <a:cs typeface="Arial"/>
              </a:rPr>
              <a:t>2</a:t>
            </a:r>
            <a:endParaRPr lang="en-US" dirty="0"/>
          </a:p>
        </p:txBody>
      </p:sp>
      <p:pic>
        <p:nvPicPr>
          <p:cNvPr id="5" name="Picture 4" descr="14_0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334000" y="2057400"/>
            <a:ext cx="2306634" cy="4114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491413" cy="1524000"/>
          </a:xfrm>
        </p:spPr>
        <p:txBody>
          <a:bodyPr/>
          <a:lstStyle/>
          <a:p>
            <a:pPr eaLnBrk="1" hangingPunct="1"/>
            <a:r>
              <a:rPr lang="en-US" altLang="en-US"/>
              <a:t>Half-Life and Second Order Reactions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7848600" cy="4867275"/>
          </a:xfrm>
        </p:spPr>
        <p:txBody>
          <a:bodyPr/>
          <a:lstStyle/>
          <a:p>
            <a:pPr eaLnBrk="1" hangingPunct="1"/>
            <a:r>
              <a:rPr lang="en-US" altLang="en-US" dirty="0">
                <a:cs typeface="Times New Roman" pitchFamily="18" charset="0"/>
              </a:rPr>
              <a:t>Using the integrated rate law, we can see how half-life is derived: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dirty="0">
                <a:cs typeface="Times New Roman" pitchFamily="18" charset="0"/>
              </a:rPr>
              <a:t>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=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+ </a:t>
            </a:r>
            <a:r>
              <a:rPr lang="en-US" altLang="en-US" i="1" dirty="0">
                <a:cs typeface="Times New Roman" pitchFamily="18" charset="0"/>
              </a:rPr>
              <a:t>k t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dirty="0">
                <a:cs typeface="Times New Roman" pitchFamily="18" charset="0"/>
              </a:rPr>
              <a:t>1/([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/2)  = 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+ </a:t>
            </a:r>
            <a:r>
              <a:rPr lang="en-US" altLang="en-US" i="1" dirty="0">
                <a:cs typeface="Times New Roman" pitchFamily="18" charset="0"/>
              </a:rPr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endParaRPr lang="en-US" altLang="en-US" dirty="0">
              <a:cs typeface="Arial" charset="0"/>
            </a:endParaRP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dirty="0">
                <a:cs typeface="Times New Roman" pitchFamily="18" charset="0"/>
              </a:rPr>
              <a:t>2/[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−1/[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 =  </a:t>
            </a:r>
            <a:r>
              <a:rPr lang="en-US" altLang="en-US" i="1" dirty="0">
                <a:cs typeface="Times New Roman" pitchFamily="18" charset="0"/>
              </a:rPr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i="1" dirty="0">
                <a:cs typeface="Times New Roman" pitchFamily="18" charset="0"/>
              </a:rPr>
              <a:t>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 =  1 / (</a:t>
            </a:r>
            <a:r>
              <a:rPr lang="en-US" altLang="en-US" i="1" dirty="0">
                <a:cs typeface="Arial" charset="0"/>
              </a:rPr>
              <a:t>k</a:t>
            </a:r>
            <a:r>
              <a:rPr lang="en-US" altLang="en-US" dirty="0">
                <a:cs typeface="Arial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So, half-life is a concentration dependent quantity for second order reactions!</a:t>
            </a: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/>
      <p:bldP spid="8499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Zero Order Reactions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495800" cy="5257800"/>
          </a:xfrm>
        </p:spPr>
        <p:txBody>
          <a:bodyPr/>
          <a:lstStyle/>
          <a:p>
            <a:r>
              <a:rPr lang="en-US" altLang="en-US"/>
              <a:t>Occasionally, rate is </a:t>
            </a:r>
            <a:r>
              <a:rPr lang="en-US" altLang="en-US" i="1"/>
              <a:t>independent</a:t>
            </a:r>
            <a:r>
              <a:rPr lang="en-US" altLang="en-US"/>
              <a:t> of the concentration of the reactant:</a:t>
            </a:r>
          </a:p>
          <a:p>
            <a:r>
              <a:rPr lang="en-US" altLang="en-US"/>
              <a:t>Rate = </a:t>
            </a:r>
            <a:r>
              <a:rPr lang="en-US" altLang="en-US" i="1"/>
              <a:t>k</a:t>
            </a:r>
          </a:p>
          <a:p>
            <a:r>
              <a:rPr lang="en-US" altLang="en-US"/>
              <a:t>These are </a:t>
            </a:r>
            <a:r>
              <a:rPr lang="en-US" altLang="en-US" i="1"/>
              <a:t>zero order</a:t>
            </a:r>
            <a:r>
              <a:rPr lang="en-US" altLang="en-US"/>
              <a:t> reactions.</a:t>
            </a:r>
          </a:p>
          <a:p>
            <a:r>
              <a:rPr lang="en-US" altLang="en-US"/>
              <a:t>These reactions are linear in concentration.</a:t>
            </a:r>
          </a:p>
        </p:txBody>
      </p:sp>
      <p:pic>
        <p:nvPicPr>
          <p:cNvPr id="5" name="Picture 4" descr="14_1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800600" y="1520442"/>
            <a:ext cx="4114800" cy="39659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391400" cy="2133600"/>
          </a:xfrm>
        </p:spPr>
        <p:txBody>
          <a:bodyPr/>
          <a:lstStyle/>
          <a:p>
            <a:pPr eaLnBrk="1" hangingPunct="1"/>
            <a:r>
              <a:rPr lang="en-US" altLang="en-US"/>
              <a:t>Factors That Affect Reaction Rate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667000"/>
            <a:ext cx="7772400" cy="34290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Temperature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Frequency of collisions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Orientation of molecules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Energy needed for the reaction to take place (activation energy)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Temperature and Rate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572000" cy="4648200"/>
          </a:xfrm>
        </p:spPr>
        <p:txBody>
          <a:bodyPr/>
          <a:lstStyle/>
          <a:p>
            <a:r>
              <a:rPr lang="en-US" altLang="en-US" sz="2800"/>
              <a:t>Generally, as temperature increases, rate increases.</a:t>
            </a:r>
          </a:p>
          <a:p>
            <a:r>
              <a:rPr lang="en-US" altLang="en-US" sz="2800"/>
              <a:t>The rate constant is temperature dependent:  it increases as temperature increases.</a:t>
            </a:r>
          </a:p>
          <a:p>
            <a:r>
              <a:rPr lang="en-US" altLang="en-US" sz="2800"/>
              <a:t>Rate constant doubles (approximately) with every 10 </a:t>
            </a:r>
            <a:r>
              <a:rPr lang="en-US" altLang="en-US" sz="2800">
                <a:cs typeface="Arial" charset="0"/>
              </a:rPr>
              <a:t>ºC rise.</a:t>
            </a:r>
            <a:endParaRPr lang="en-US" altLang="en-US" sz="2800"/>
          </a:p>
        </p:txBody>
      </p:sp>
      <p:pic>
        <p:nvPicPr>
          <p:cNvPr id="6" name="Picture 5" descr="14_13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05400" y="1143000"/>
            <a:ext cx="2671612" cy="2453640"/>
          </a:xfrm>
          <a:prstGeom prst="rect">
            <a:avLst/>
          </a:prstGeom>
        </p:spPr>
      </p:pic>
      <p:pic>
        <p:nvPicPr>
          <p:cNvPr id="7" name="Picture 6" descr="14_1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3733800"/>
            <a:ext cx="2780601" cy="2606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934200" cy="1371600"/>
          </a:xfrm>
        </p:spPr>
        <p:txBody>
          <a:bodyPr/>
          <a:lstStyle/>
          <a:p>
            <a:pPr eaLnBrk="1" hangingPunct="1"/>
            <a:r>
              <a:rPr lang="en-US" altLang="en-US"/>
              <a:t>Factors that Affect Reaction Rates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Physical state of the reactants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Reactant concentrations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Reaction temperature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Presence of a catalyst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Frequency of Collisions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533400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collision model</a:t>
            </a:r>
            <a:r>
              <a:rPr lang="en-US" altLang="en-US" dirty="0"/>
              <a:t> is based on the kinetic molecular theory.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Molecules must collide to react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If there are more collisions, more reactions can occur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So, if there are more molecules, the reaction rate is faster.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Also, if the temperature is higher, molecules move faster, causing more collisions and a higher rate of reaction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The Collision Model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/>
              <a:t>In a chemical reaction, bonds are broken and new bonds are formed.</a:t>
            </a:r>
          </a:p>
          <a:p>
            <a:pPr eaLnBrk="1" hangingPunct="1"/>
            <a:r>
              <a:rPr lang="en-US" altLang="en-US"/>
              <a:t>Molecules can only react if they collide with each other.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09600" y="7938"/>
            <a:ext cx="7772400" cy="1143000"/>
          </a:xfrm>
        </p:spPr>
        <p:txBody>
          <a:bodyPr/>
          <a:lstStyle/>
          <a:p>
            <a:r>
              <a:rPr lang="en-US" altLang="en-US"/>
              <a:t>Orientation of Molecules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772400" cy="3352800"/>
          </a:xfrm>
        </p:spPr>
        <p:txBody>
          <a:bodyPr/>
          <a:lstStyle/>
          <a:p>
            <a:r>
              <a:rPr lang="en-US" altLang="en-US"/>
              <a:t>Molecules can often collide without forming products.</a:t>
            </a:r>
          </a:p>
          <a:p>
            <a:r>
              <a:rPr lang="en-US" altLang="en-US"/>
              <a:t>Aligning molecules properly can lead to chemical reactions.</a:t>
            </a:r>
          </a:p>
          <a:p>
            <a:r>
              <a:rPr lang="en-US" altLang="en-US"/>
              <a:t>Bonds must be broken and made and atoms need to be in proper positions.</a:t>
            </a:r>
          </a:p>
        </p:txBody>
      </p:sp>
      <p:pic>
        <p:nvPicPr>
          <p:cNvPr id="5" name="Picture 4" descr="14_15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2362200" y="4343400"/>
            <a:ext cx="4648200" cy="22444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600200"/>
          </a:xfrm>
        </p:spPr>
        <p:txBody>
          <a:bodyPr/>
          <a:lstStyle/>
          <a:p>
            <a:r>
              <a:rPr lang="en-US" altLang="en-US"/>
              <a:t>Energy Needed for a Reaction to Take Place (Activation Energy)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534400" cy="2438400"/>
          </a:xfrm>
        </p:spPr>
        <p:txBody>
          <a:bodyPr/>
          <a:lstStyle/>
          <a:p>
            <a:r>
              <a:rPr lang="en-US" altLang="en-US" sz="2800"/>
              <a:t>The minimum energy needed for a reaction to take place is called </a:t>
            </a:r>
            <a:r>
              <a:rPr lang="en-US" altLang="en-US" sz="2800" b="1"/>
              <a:t>activation energy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An energy barrier must be overcome for a reaction to take place, much like the ball must be hit to overcome the barrier in the figure below.</a:t>
            </a:r>
          </a:p>
        </p:txBody>
      </p:sp>
      <p:pic>
        <p:nvPicPr>
          <p:cNvPr id="5" name="Picture 4" descr="14_16_Figure.jpg"/>
          <p:cNvPicPr>
            <a:picLocks noChangeAspect="1"/>
          </p:cNvPicPr>
          <p:nvPr/>
        </p:nvPicPr>
        <p:blipFill>
          <a:blip r:embed="rId2"/>
          <a:srcRect b="5729"/>
          <a:stretch>
            <a:fillRect/>
          </a:stretch>
        </p:blipFill>
        <p:spPr>
          <a:xfrm>
            <a:off x="1219200" y="4343400"/>
            <a:ext cx="6365435" cy="2057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6553200" cy="1371600"/>
          </a:xfrm>
        </p:spPr>
        <p:txBody>
          <a:bodyPr/>
          <a:lstStyle/>
          <a:p>
            <a:r>
              <a:rPr lang="en-US" altLang="en-US"/>
              <a:t>Transition State (Activated Complex)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495800"/>
          </a:xfrm>
        </p:spPr>
        <p:txBody>
          <a:bodyPr/>
          <a:lstStyle/>
          <a:p>
            <a:r>
              <a:rPr lang="en-US" altLang="en-US"/>
              <a:t>Reactants gain energy as the reaction proceeds until the particles reach the maximum energy state.</a:t>
            </a:r>
          </a:p>
          <a:p>
            <a:r>
              <a:rPr lang="en-US" altLang="en-US"/>
              <a:t>The organization of the atoms at this highest energy state is called the </a:t>
            </a:r>
            <a:r>
              <a:rPr lang="en-US" altLang="en-US" b="1"/>
              <a:t>transition state</a:t>
            </a:r>
            <a:r>
              <a:rPr lang="en-US" altLang="en-US"/>
              <a:t> (or activated complex).</a:t>
            </a:r>
          </a:p>
          <a:p>
            <a:r>
              <a:rPr lang="en-US" altLang="en-US"/>
              <a:t>The energy needed to form this state is called the </a:t>
            </a:r>
            <a:r>
              <a:rPr lang="en-US" altLang="en-US" i="1"/>
              <a:t>activation energy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/>
              <a:t>Reaction Progress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05400"/>
          </a:xfrm>
        </p:spPr>
        <p:txBody>
          <a:bodyPr/>
          <a:lstStyle/>
          <a:p>
            <a:r>
              <a:rPr lang="en-US" altLang="en-US"/>
              <a:t>Plots are made to show the energy possessed by the particles as the reaction proceeds.</a:t>
            </a:r>
          </a:p>
          <a:p>
            <a:r>
              <a:rPr lang="en-US" altLang="en-US"/>
              <a:t>At the highest energy state, the transition state is formed.</a:t>
            </a:r>
          </a:p>
          <a:p>
            <a:r>
              <a:rPr lang="en-US" altLang="en-US"/>
              <a:t>Reactions can be endothermic or exothermic after this. </a:t>
            </a:r>
          </a:p>
        </p:txBody>
      </p:sp>
      <p:pic>
        <p:nvPicPr>
          <p:cNvPr id="5" name="Picture 4" descr="14_17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05400" y="1295400"/>
            <a:ext cx="3891522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1371600"/>
          </a:xfrm>
        </p:spPr>
        <p:txBody>
          <a:bodyPr/>
          <a:lstStyle/>
          <a:p>
            <a:r>
              <a:rPr lang="en-US" altLang="en-US"/>
              <a:t>Distribution of the Energy of Molecules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2209800"/>
          </a:xfrm>
        </p:spPr>
        <p:txBody>
          <a:bodyPr/>
          <a:lstStyle/>
          <a:p>
            <a:r>
              <a:rPr lang="en-US" altLang="en-US"/>
              <a:t>Gases have an average temperature, but each individual molecule has its own energy.</a:t>
            </a:r>
          </a:p>
          <a:p>
            <a:r>
              <a:rPr lang="en-US" altLang="en-US"/>
              <a:t>At higher energies, more molecules possess the energy needed for the reaction to occur.</a:t>
            </a:r>
          </a:p>
        </p:txBody>
      </p:sp>
      <p:pic>
        <p:nvPicPr>
          <p:cNvPr id="5" name="Picture 4" descr="14_18_Figure.jpg"/>
          <p:cNvPicPr>
            <a:picLocks noChangeAspect="1"/>
          </p:cNvPicPr>
          <p:nvPr/>
        </p:nvPicPr>
        <p:blipFill>
          <a:blip r:embed="rId2"/>
          <a:srcRect b="2859"/>
          <a:stretch>
            <a:fillRect/>
          </a:stretch>
        </p:blipFill>
        <p:spPr>
          <a:xfrm>
            <a:off x="2171700" y="3738943"/>
            <a:ext cx="4800600" cy="273805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1371600"/>
          </a:xfrm>
        </p:spPr>
        <p:txBody>
          <a:bodyPr/>
          <a:lstStyle/>
          <a:p>
            <a:r>
              <a:rPr lang="en-US" altLang="en-US" dirty="0"/>
              <a:t>The Relationship Between Activation Energy &amp;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458200" cy="2743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Arrhenius noted relationship between activation energy and temperature: </a:t>
            </a:r>
            <a:r>
              <a:rPr lang="en-US" sz="2800" i="1" dirty="0"/>
              <a:t>k</a:t>
            </a:r>
            <a:r>
              <a:rPr lang="en-US" sz="2800" dirty="0"/>
              <a:t> = </a:t>
            </a:r>
            <a:r>
              <a:rPr lang="en-US" sz="2800" i="1" dirty="0" err="1"/>
              <a:t>Ae</a:t>
            </a:r>
            <a:r>
              <a:rPr lang="en-US" sz="2800" baseline="30000" dirty="0" err="1"/>
              <a:t>−</a:t>
            </a:r>
            <a:r>
              <a:rPr lang="en-US" sz="2800" i="1" baseline="30000" dirty="0" err="1"/>
              <a:t>E</a:t>
            </a:r>
            <a:r>
              <a:rPr lang="en-US" sz="2800" i="1" spc="-200" baseline="30000" dirty="0" err="1"/>
              <a:t>a</a:t>
            </a:r>
            <a:r>
              <a:rPr lang="en-US" sz="2800" baseline="30000" dirty="0"/>
              <a:t>/</a:t>
            </a:r>
            <a:r>
              <a:rPr lang="en-US" sz="2800" i="1" baseline="30000" dirty="0"/>
              <a:t>RT</a:t>
            </a:r>
            <a:endParaRPr lang="en-US" sz="2800" i="1" dirty="0"/>
          </a:p>
          <a:p>
            <a:pPr>
              <a:defRPr/>
            </a:pPr>
            <a:r>
              <a:rPr lang="en-US" sz="2800" dirty="0"/>
              <a:t>Activation energy can be determined graphically by reorganizing the equation: </a:t>
            </a:r>
            <a:r>
              <a:rPr lang="en-US" sz="2800" dirty="0" err="1"/>
              <a:t>ln</a:t>
            </a:r>
            <a:r>
              <a:rPr lang="en-US" sz="2800" dirty="0"/>
              <a:t> </a:t>
            </a:r>
            <a:r>
              <a:rPr lang="en-US" sz="2800" i="1" dirty="0"/>
              <a:t>k</a:t>
            </a:r>
            <a:r>
              <a:rPr lang="en-US" sz="2800" dirty="0"/>
              <a:t> = −</a:t>
            </a:r>
            <a:r>
              <a:rPr lang="en-US" sz="2800" i="1" dirty="0" err="1"/>
              <a:t>E</a:t>
            </a:r>
            <a:r>
              <a:rPr lang="en-US" sz="2800" i="1" baseline="-25000" dirty="0" err="1"/>
              <a:t>a</a:t>
            </a:r>
            <a:r>
              <a:rPr lang="en-US" sz="2800" dirty="0"/>
              <a:t>/</a:t>
            </a:r>
            <a:r>
              <a:rPr lang="en-US" sz="2800" i="1" dirty="0"/>
              <a:t>RT</a:t>
            </a:r>
            <a:r>
              <a:rPr lang="en-US" sz="2800" dirty="0"/>
              <a:t> + </a:t>
            </a:r>
            <a:r>
              <a:rPr lang="en-US" sz="2800" dirty="0" err="1"/>
              <a:t>ln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</p:txBody>
      </p:sp>
      <p:pic>
        <p:nvPicPr>
          <p:cNvPr id="5" name="Picture 4" descr="14_19_Figure.jpg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2628900" y="4267200"/>
            <a:ext cx="3962400" cy="2334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04986"/>
            <a:ext cx="2171700" cy="58601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Law  vs. Theory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altLang="en-US" dirty="0"/>
              <a:t>Kinetics gives </a:t>
            </a:r>
            <a:r>
              <a:rPr lang="en-US" altLang="en-US" i="1" dirty="0"/>
              <a:t>what</a:t>
            </a:r>
            <a:r>
              <a:rPr lang="en-US" altLang="en-US" dirty="0"/>
              <a:t> happens. We call the description the </a:t>
            </a:r>
            <a:r>
              <a:rPr lang="en-US" altLang="en-US" i="1" dirty="0"/>
              <a:t>rate law</a:t>
            </a:r>
            <a:r>
              <a:rPr lang="en-US" altLang="en-US" dirty="0"/>
              <a:t>.</a:t>
            </a:r>
          </a:p>
          <a:p>
            <a:r>
              <a:rPr lang="en-US" altLang="en-US" i="1" dirty="0"/>
              <a:t>Why</a:t>
            </a:r>
            <a:r>
              <a:rPr lang="en-US" altLang="en-US" dirty="0"/>
              <a:t> do we observe that rate law? We explain with a </a:t>
            </a:r>
            <a:r>
              <a:rPr lang="en-US" altLang="en-US" i="1" dirty="0"/>
              <a:t>theory</a:t>
            </a:r>
            <a:r>
              <a:rPr lang="en-US" altLang="en-US" dirty="0"/>
              <a:t> called a </a:t>
            </a:r>
            <a:r>
              <a:rPr lang="en-US" altLang="en-US" b="1" dirty="0"/>
              <a:t>mechanism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A mechanism is a series of stepwise reactions that show how reactants become products.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Reaction Mechanisms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6700" y="1752600"/>
            <a:ext cx="86106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Reactions may occur all at once or through several discrete steps.</a:t>
            </a:r>
          </a:p>
          <a:p>
            <a:pPr eaLnBrk="1" hangingPunct="1"/>
            <a:r>
              <a:rPr lang="en-US" altLang="en-US" dirty="0"/>
              <a:t>Each of these processes is known as an </a:t>
            </a:r>
            <a:r>
              <a:rPr lang="en-US" altLang="en-US" b="1" dirty="0"/>
              <a:t>elementary reaction</a:t>
            </a:r>
            <a:r>
              <a:rPr lang="en-US" altLang="en-US" dirty="0"/>
              <a:t> or </a:t>
            </a:r>
            <a:r>
              <a:rPr lang="en-US" altLang="en-US" b="1" dirty="0"/>
              <a:t>elementary process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en-US"/>
              <a:t>Physical State of the Reactants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more readily the reactants collide, the more rapidly they react.</a:t>
            </a:r>
          </a:p>
          <a:p>
            <a:pPr eaLnBrk="1" hangingPunct="1"/>
            <a:r>
              <a:rPr lang="en-US" altLang="en-US" dirty="0"/>
              <a:t>Homogeneous reactions are often faster.</a:t>
            </a:r>
          </a:p>
          <a:p>
            <a:pPr eaLnBrk="1" hangingPunct="1"/>
            <a:r>
              <a:rPr lang="en-US" altLang="en-US" dirty="0"/>
              <a:t>Heterogeneous reactions that involve solids are faster if the surface area is increased; i.e., a fine powder reacts faster than a pellet or tablet.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Molecularity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6482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The </a:t>
            </a:r>
            <a:r>
              <a:rPr lang="en-US" altLang="en-US" sz="2800" b="1"/>
              <a:t>molecularity</a:t>
            </a:r>
            <a:r>
              <a:rPr lang="en-US" altLang="en-US" sz="2800"/>
              <a:t> of an elementary reaction tells how many molecules are involved in that step of the mechanism.</a:t>
            </a:r>
          </a:p>
        </p:txBody>
      </p:sp>
      <p:pic>
        <p:nvPicPr>
          <p:cNvPr id="5" name="Picture 4" descr="14_03_Table.jpg"/>
          <p:cNvPicPr>
            <a:picLocks noChangeAspect="1"/>
          </p:cNvPicPr>
          <p:nvPr/>
        </p:nvPicPr>
        <p:blipFill>
          <a:blip r:embed="rId3"/>
          <a:srcRect b="6063"/>
          <a:stretch>
            <a:fillRect/>
          </a:stretch>
        </p:blipFill>
        <p:spPr>
          <a:xfrm>
            <a:off x="304800" y="1313688"/>
            <a:ext cx="8534400" cy="325831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Termolecular?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r>
              <a:rPr lang="en-US" altLang="en-US" dirty="0"/>
              <a:t>Termolecular steps require three molecules to simultaneously collide with the proper orientation </a:t>
            </a:r>
            <a:r>
              <a:rPr lang="en-US" altLang="en-US" i="1" dirty="0"/>
              <a:t>and</a:t>
            </a:r>
            <a:r>
              <a:rPr lang="en-US" altLang="en-US" dirty="0"/>
              <a:t> the proper energy.</a:t>
            </a:r>
          </a:p>
          <a:p>
            <a:r>
              <a:rPr lang="en-US" altLang="en-US" dirty="0"/>
              <a:t>These are rare, if they indeed do occur.</a:t>
            </a:r>
          </a:p>
          <a:p>
            <a:r>
              <a:rPr lang="en-US" altLang="en-US" dirty="0"/>
              <a:t>These </a:t>
            </a:r>
            <a:r>
              <a:rPr lang="en-US" altLang="en-US" i="1" dirty="0"/>
              <a:t>must</a:t>
            </a:r>
            <a:r>
              <a:rPr lang="en-US" altLang="en-US" dirty="0"/>
              <a:t> be slower than unimolecular or bimolecular steps.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Nearly </a:t>
            </a:r>
            <a:r>
              <a:rPr lang="en-US" altLang="en-US" i="1" dirty="0">
                <a:solidFill>
                  <a:srgbClr val="FF0000"/>
                </a:solidFill>
              </a:rPr>
              <a:t>all</a:t>
            </a:r>
            <a:r>
              <a:rPr lang="en-US" altLang="en-US" dirty="0">
                <a:solidFill>
                  <a:srgbClr val="FF0000"/>
                </a:solidFill>
              </a:rPr>
              <a:t> mechanisms use </a:t>
            </a:r>
            <a:r>
              <a:rPr lang="en-US" altLang="en-US" i="1" dirty="0">
                <a:solidFill>
                  <a:srgbClr val="FF0000"/>
                </a:solidFill>
              </a:rPr>
              <a:t>only</a:t>
            </a:r>
            <a:r>
              <a:rPr lang="en-US" altLang="en-US" dirty="0">
                <a:solidFill>
                  <a:srgbClr val="FF0000"/>
                </a:solidFill>
              </a:rPr>
              <a:t> unimolecular or bimolecular reactions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What Limits the Rate?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7772400" cy="1828800"/>
          </a:xfrm>
        </p:spPr>
        <p:txBody>
          <a:bodyPr/>
          <a:lstStyle/>
          <a:p>
            <a:pPr eaLnBrk="1" hangingPunct="1"/>
            <a:r>
              <a:rPr lang="en-US" altLang="en-US" sz="2800"/>
              <a:t>The overall reaction cannot occur faster than the slowest reaction in the mechanism.</a:t>
            </a:r>
          </a:p>
          <a:p>
            <a:pPr eaLnBrk="1" hangingPunct="1"/>
            <a:r>
              <a:rPr lang="en-US" altLang="en-US" sz="2800"/>
              <a:t>We call that the </a:t>
            </a:r>
            <a:r>
              <a:rPr lang="en-US" altLang="en-US" sz="2800" b="1"/>
              <a:t>rate-determining step</a:t>
            </a:r>
            <a:r>
              <a:rPr lang="en-US" altLang="en-US" sz="2800"/>
              <a:t>.</a:t>
            </a:r>
          </a:p>
        </p:txBody>
      </p:sp>
      <p:pic>
        <p:nvPicPr>
          <p:cNvPr id="44036" name="Content Placeholder 9" descr="14_21_Figure_L.jp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>
          <a:xfrm>
            <a:off x="1752600" y="2819400"/>
            <a:ext cx="5562600" cy="3147558"/>
          </a:xfr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371600"/>
          </a:xfrm>
        </p:spPr>
        <p:txBody>
          <a:bodyPr/>
          <a:lstStyle/>
          <a:p>
            <a:r>
              <a:rPr lang="en-US" altLang="en-US"/>
              <a:t>What is Required of a Plausible Mechanism?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05800" cy="434340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i="1" dirty="0"/>
              <a:t>rate law</a:t>
            </a:r>
            <a:r>
              <a:rPr lang="en-US" altLang="en-US" dirty="0"/>
              <a:t> must be able to be devised from the rate-determining step.</a:t>
            </a:r>
          </a:p>
          <a:p>
            <a:r>
              <a:rPr lang="en-US" altLang="en-US" dirty="0"/>
              <a:t>The </a:t>
            </a:r>
            <a:r>
              <a:rPr lang="en-US" altLang="en-US" i="1" dirty="0"/>
              <a:t>stoichiometry </a:t>
            </a:r>
            <a:r>
              <a:rPr lang="en-US" altLang="en-US" dirty="0"/>
              <a:t>must be obtained when all steps are added up.</a:t>
            </a:r>
          </a:p>
          <a:p>
            <a:r>
              <a:rPr lang="en-US" altLang="en-US" dirty="0"/>
              <a:t>Each step must balance, like any equation.</a:t>
            </a:r>
          </a:p>
          <a:p>
            <a:r>
              <a:rPr lang="en-US" altLang="en-US" dirty="0"/>
              <a:t>All intermediates are made and used up.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Any catalyst is used and regenerated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</p:spPr>
        <p:txBody>
          <a:bodyPr/>
          <a:lstStyle/>
          <a:p>
            <a:r>
              <a:rPr lang="en-US" altLang="en-US"/>
              <a:t>A Mechanism With a Slow Initial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10600" cy="4572000"/>
          </a:xfrm>
        </p:spPr>
        <p:txBody>
          <a:bodyPr/>
          <a:lstStyle/>
          <a:p>
            <a:pPr>
              <a:defRPr/>
            </a:pPr>
            <a:r>
              <a:rPr lang="en-US" dirty="0"/>
              <a:t>Overall equation: NO</a:t>
            </a:r>
            <a:r>
              <a:rPr lang="en-US" baseline="-25000" dirty="0"/>
              <a:t>2</a:t>
            </a:r>
            <a:r>
              <a:rPr lang="en-US" dirty="0"/>
              <a:t> + CO </a:t>
            </a:r>
            <a:r>
              <a:rPr lang="en-US" dirty="0">
                <a:cs typeface="Arial"/>
              </a:rPr>
              <a:t>→ NO + CO</a:t>
            </a:r>
            <a:r>
              <a:rPr lang="en-US" baseline="-25000" dirty="0">
                <a:cs typeface="Arial"/>
              </a:rPr>
              <a:t>2</a:t>
            </a:r>
            <a:endParaRPr lang="en-US" dirty="0">
              <a:cs typeface="Arial"/>
            </a:endParaRPr>
          </a:p>
          <a:p>
            <a:pPr>
              <a:defRPr/>
            </a:pPr>
            <a:r>
              <a:rPr lang="en-US" dirty="0">
                <a:cs typeface="Arial"/>
              </a:rPr>
              <a:t>Rate law: Rate = </a:t>
            </a:r>
            <a:r>
              <a:rPr lang="en-US" i="1" dirty="0">
                <a:cs typeface="Arial"/>
              </a:rPr>
              <a:t>k</a:t>
            </a:r>
            <a:r>
              <a:rPr lang="en-US" dirty="0">
                <a:cs typeface="Arial"/>
              </a:rPr>
              <a:t> [</a:t>
            </a: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the first step is the rate-determining step, the coefficients on the reactants side are the same as the order in the rate law!</a:t>
            </a:r>
          </a:p>
          <a:p>
            <a:pPr>
              <a:defRPr/>
            </a:pPr>
            <a:r>
              <a:rPr lang="en-US" dirty="0"/>
              <a:t>So, the first step of the mechanism begins: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	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+ 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295400"/>
          </a:xfrm>
        </p:spPr>
        <p:txBody>
          <a:bodyPr/>
          <a:lstStyle/>
          <a:p>
            <a:r>
              <a:rPr lang="en-US" altLang="en-US"/>
              <a:t>A Mechanism With a Slow Initial Step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easiest way to complete the first step is to make a product: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+ 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 NO + </a:t>
            </a:r>
            <a:r>
              <a:rPr lang="en-US" dirty="0" err="1">
                <a:cs typeface="Arial"/>
              </a:rPr>
              <a:t>NO</a:t>
            </a:r>
            <a:r>
              <a:rPr lang="en-US" baseline="-25000" dirty="0" err="1">
                <a:cs typeface="Arial"/>
              </a:rPr>
              <a:t>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We do not see </a:t>
            </a:r>
            <a:r>
              <a:rPr lang="en-US" dirty="0">
                <a:cs typeface="Arial"/>
              </a:rPr>
              <a:t>NO</a:t>
            </a:r>
            <a:r>
              <a:rPr lang="en-US" baseline="-25000" dirty="0">
                <a:cs typeface="Arial"/>
              </a:rPr>
              <a:t>3</a:t>
            </a:r>
            <a:r>
              <a:rPr lang="en-US" dirty="0">
                <a:cs typeface="Arial"/>
              </a:rPr>
              <a:t> in the stoichiometry, so it is an </a:t>
            </a:r>
            <a:r>
              <a:rPr lang="en-US" b="1" dirty="0">
                <a:cs typeface="Arial"/>
              </a:rPr>
              <a:t>intermediate</a:t>
            </a:r>
            <a:r>
              <a:rPr lang="en-US" dirty="0">
                <a:cs typeface="Arial"/>
              </a:rPr>
              <a:t>, which needs to be used in a faster next step.</a:t>
            </a: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>
                <a:cs typeface="Arial"/>
              </a:rPr>
              <a:t>NO</a:t>
            </a:r>
            <a:r>
              <a:rPr lang="en-US" baseline="-25000" dirty="0" err="1">
                <a:cs typeface="Arial"/>
              </a:rPr>
              <a:t>3</a:t>
            </a:r>
            <a:r>
              <a:rPr lang="en-US" dirty="0"/>
              <a:t> + CO </a:t>
            </a:r>
            <a:r>
              <a:rPr lang="en-US" dirty="0">
                <a:cs typeface="Arial"/>
              </a:rPr>
              <a:t>→ 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+ CO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371600"/>
          </a:xfrm>
        </p:spPr>
        <p:txBody>
          <a:bodyPr/>
          <a:lstStyle/>
          <a:p>
            <a:r>
              <a:rPr lang="en-US" altLang="en-US"/>
              <a:t>A Mechanism With a Slow Initial Step (completed)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Since the first step is the slowest step, it gives the rate law.</a:t>
            </a:r>
          </a:p>
          <a:p>
            <a:r>
              <a:rPr lang="en-US" altLang="en-US"/>
              <a:t>If you add up all of the individual steps (2 of them), you get the stoichiometry.</a:t>
            </a:r>
          </a:p>
          <a:p>
            <a:r>
              <a:rPr lang="en-US" altLang="en-US"/>
              <a:t>Each step balances.</a:t>
            </a:r>
          </a:p>
          <a:p>
            <a:r>
              <a:rPr lang="en-US" altLang="en-US"/>
              <a:t>This is a plausible mechanism.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400800" cy="1143000"/>
          </a:xfrm>
        </p:spPr>
        <p:txBody>
          <a:bodyPr/>
          <a:lstStyle/>
          <a:p>
            <a:r>
              <a:rPr lang="en-US" altLang="en-US"/>
              <a:t>A Mechanism With a Fast Initial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3434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Equation for the reaction: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2 NO + </a:t>
            </a:r>
            <a:r>
              <a:rPr lang="en-US" dirty="0" err="1"/>
              <a:t>Br</a:t>
            </a:r>
            <a:r>
              <a:rPr lang="en-US" baseline="-25000" dirty="0" err="1"/>
              <a:t>2</a:t>
            </a:r>
            <a:r>
              <a:rPr lang="en-US" dirty="0"/>
              <a:t>  ⇌  2 </a:t>
            </a:r>
            <a:r>
              <a:rPr lang="en-US" dirty="0" err="1"/>
              <a:t>NOBr</a:t>
            </a:r>
            <a:endParaRPr lang="en-US" dirty="0"/>
          </a:p>
          <a:p>
            <a:pPr eaLnBrk="1" hangingPunct="1">
              <a:defRPr/>
            </a:pPr>
            <a:r>
              <a:rPr lang="en-US" altLang="en-US" dirty="0"/>
              <a:t>The rate law for this reaction is found to be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dirty="0"/>
              <a:t>	Rate  =  </a:t>
            </a:r>
            <a:r>
              <a:rPr lang="en-US" altLang="en-US" i="1" dirty="0"/>
              <a:t>k</a:t>
            </a:r>
            <a:r>
              <a:rPr lang="en-US" altLang="en-US" dirty="0"/>
              <a:t> [NO]</a:t>
            </a:r>
            <a:r>
              <a:rPr lang="en-US" altLang="en-US" baseline="30000" dirty="0"/>
              <a:t>2</a:t>
            </a:r>
            <a:r>
              <a:rPr lang="en-US" altLang="en-US" dirty="0"/>
              <a:t> [</a:t>
            </a:r>
            <a:r>
              <a:rPr lang="en-US" altLang="en-US" dirty="0" err="1"/>
              <a:t>Br</a:t>
            </a:r>
            <a:r>
              <a:rPr lang="en-US" altLang="en-US" baseline="-25000" dirty="0" err="1"/>
              <a:t>2</a:t>
            </a:r>
            <a:r>
              <a:rPr lang="en-US" altLang="en-US" dirty="0"/>
              <a:t>]</a:t>
            </a:r>
          </a:p>
          <a:p>
            <a:pPr eaLnBrk="1" hangingPunct="1">
              <a:defRPr/>
            </a:pPr>
            <a:r>
              <a:rPr lang="en-US" altLang="en-US" dirty="0"/>
              <a:t>Because </a:t>
            </a:r>
            <a:r>
              <a:rPr lang="en-US" altLang="en-US" dirty="0" err="1"/>
              <a:t>termolecular</a:t>
            </a:r>
            <a:r>
              <a:rPr lang="en-US" altLang="en-US" dirty="0"/>
              <a:t> processes are rare, this rate law suggests a multistep mechanism.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6934200" cy="1295400"/>
          </a:xfrm>
        </p:spPr>
        <p:txBody>
          <a:bodyPr/>
          <a:lstStyle/>
          <a:p>
            <a:r>
              <a:rPr lang="en-US" altLang="en-US"/>
              <a:t>A Mechanism With a Fast Initial Step (continued)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343400"/>
          </a:xfrm>
        </p:spPr>
        <p:txBody>
          <a:bodyPr/>
          <a:lstStyle/>
          <a:p>
            <a:r>
              <a:rPr lang="en-US" altLang="en-US"/>
              <a:t>The rate law indicates that a quickly established equilibrium is followed by a slow step.</a:t>
            </a:r>
          </a:p>
          <a:p>
            <a:r>
              <a:rPr lang="en-US" altLang="en-US"/>
              <a:t>Step 1:		NO  +  Br</a:t>
            </a:r>
            <a:r>
              <a:rPr lang="en-US" altLang="en-US" baseline="-25000"/>
              <a:t>2</a:t>
            </a:r>
            <a:r>
              <a:rPr lang="en-US" altLang="en-US"/>
              <a:t>  ⇌  NOBr</a:t>
            </a:r>
            <a:r>
              <a:rPr lang="en-US" altLang="en-US" baseline="-25000"/>
              <a:t>2</a:t>
            </a:r>
            <a:endParaRPr lang="en-US" altLang="en-US"/>
          </a:p>
          <a:p>
            <a:r>
              <a:rPr lang="en-US" altLang="en-US"/>
              <a:t>Step 2:		NOBr</a:t>
            </a:r>
            <a:r>
              <a:rPr lang="en-US" altLang="en-US" baseline="-25000"/>
              <a:t>2</a:t>
            </a:r>
            <a:r>
              <a:rPr lang="en-US" altLang="en-US"/>
              <a:t>  +  NO  </a:t>
            </a:r>
            <a:r>
              <a:rPr lang="en-US" altLang="en-US">
                <a:cs typeface="Arial" charset="0"/>
              </a:rPr>
              <a:t>→  2 NOBr</a:t>
            </a:r>
            <a:endParaRPr lang="en-US" altLang="en-US"/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What is the Rate Law?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/>
              <a:t>The rate of the overall reaction depends upon the rate of the slow step.</a:t>
            </a:r>
          </a:p>
          <a:p>
            <a:pPr eaLnBrk="1" hangingPunct="1"/>
            <a:r>
              <a:rPr lang="en-US" altLang="en-US"/>
              <a:t>The rate law for that step would be</a:t>
            </a:r>
          </a:p>
          <a:p>
            <a:pPr eaLnBrk="1" hangingPunct="1"/>
            <a:endParaRPr lang="en-US" altLang="en-US"/>
          </a:p>
          <a:p>
            <a:pPr algn="ctr" eaLnBrk="1" hangingPunct="1">
              <a:buFontTx/>
              <a:buNone/>
            </a:pPr>
            <a:r>
              <a:rPr lang="en-US" altLang="en-US"/>
              <a:t>Rate = </a:t>
            </a:r>
            <a:r>
              <a:rPr lang="en-US" altLang="en-US" i="1"/>
              <a:t>k</a:t>
            </a:r>
            <a:r>
              <a:rPr lang="en-US" altLang="en-US" i="1" baseline="-25000"/>
              <a:t>2</a:t>
            </a:r>
            <a:r>
              <a:rPr lang="en-US" altLang="en-US"/>
              <a:t>[NOBr</a:t>
            </a:r>
            <a:r>
              <a:rPr lang="en-US" altLang="en-US" baseline="-25000"/>
              <a:t>2</a:t>
            </a:r>
            <a:r>
              <a:rPr lang="en-US" altLang="en-US"/>
              <a:t>] [NO]</a:t>
            </a:r>
          </a:p>
          <a:p>
            <a:pPr algn="ctr" eaLnBrk="1" hangingPunct="1"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But how can we find [NOBr</a:t>
            </a:r>
            <a:r>
              <a:rPr lang="en-US" altLang="en-US" baseline="-25000"/>
              <a:t>2</a:t>
            </a:r>
            <a:r>
              <a:rPr lang="en-US" altLang="en-US"/>
              <a:t>]?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Reactant Concentrations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4876800" cy="4114800"/>
          </a:xfrm>
        </p:spPr>
        <p:txBody>
          <a:bodyPr/>
          <a:lstStyle/>
          <a:p>
            <a:pPr eaLnBrk="1" hangingPunct="1"/>
            <a:r>
              <a:rPr lang="en-US" altLang="en-US"/>
              <a:t>Increasing reactant concentration generally increases reaction rate.</a:t>
            </a:r>
          </a:p>
          <a:p>
            <a:pPr eaLnBrk="1" hangingPunct="1"/>
            <a:r>
              <a:rPr lang="en-US" altLang="en-US"/>
              <a:t>Since there are more molecules, more collisions occur.</a:t>
            </a:r>
          </a:p>
        </p:txBody>
      </p:sp>
      <p:pic>
        <p:nvPicPr>
          <p:cNvPr id="5" name="Picture 4" descr="14_0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864034" y="1143000"/>
            <a:ext cx="1603566" cy="5257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[NOBr</a:t>
            </a:r>
            <a:r>
              <a:rPr lang="en-US" altLang="en-US" baseline="-25000"/>
              <a:t>2</a:t>
            </a:r>
            <a:r>
              <a:rPr lang="en-US" altLang="en-US"/>
              <a:t>] (An Intermediate)?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772400" cy="4419600"/>
          </a:xfrm>
        </p:spPr>
        <p:txBody>
          <a:bodyPr/>
          <a:lstStyle/>
          <a:p>
            <a:pPr eaLnBrk="1" hangingPunct="1"/>
            <a:r>
              <a:rPr lang="en-US" altLang="en-US"/>
              <a:t>NOBr</a:t>
            </a:r>
            <a:r>
              <a:rPr lang="en-US" altLang="en-US" baseline="-25000"/>
              <a:t>2</a:t>
            </a:r>
            <a:r>
              <a:rPr lang="en-US" altLang="en-US"/>
              <a:t> can react two ways:</a:t>
            </a:r>
          </a:p>
          <a:p>
            <a:pPr lvl="1" eaLnBrk="1" hangingPunct="1"/>
            <a:r>
              <a:rPr lang="en-US" altLang="en-US"/>
              <a:t>With NO to form NOBr.</a:t>
            </a:r>
          </a:p>
          <a:p>
            <a:pPr lvl="1" eaLnBrk="1" hangingPunct="1"/>
            <a:r>
              <a:rPr lang="en-US" altLang="en-US"/>
              <a:t>By decomposition to reform NO and Br</a:t>
            </a:r>
            <a:r>
              <a:rPr lang="en-US" altLang="en-US" baseline="-25000"/>
              <a:t>2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The reactants and products of the first step are in equilibrium with each other.</a:t>
            </a:r>
          </a:p>
          <a:p>
            <a:pPr eaLnBrk="1" hangingPunct="1"/>
            <a:r>
              <a:rPr lang="en-US" altLang="en-US"/>
              <a:t>For an equilibrium (as we will see in the next chapter):</a:t>
            </a:r>
          </a:p>
          <a:p>
            <a:pPr algn="ctr" eaLnBrk="1" hangingPunct="1">
              <a:buFontTx/>
              <a:buNone/>
            </a:pPr>
            <a:r>
              <a:rPr lang="en-US" altLang="en-US"/>
              <a:t>Rate</a:t>
            </a:r>
            <a:r>
              <a:rPr lang="en-US" altLang="en-US" i="1" baseline="-25000"/>
              <a:t>f</a:t>
            </a:r>
            <a:r>
              <a:rPr lang="en-US" altLang="en-US"/>
              <a:t> = Rate</a:t>
            </a:r>
            <a:r>
              <a:rPr lang="en-US" altLang="en-US" i="1" baseline="-25000"/>
              <a:t>r</a:t>
            </a:r>
            <a:endParaRPr lang="en-US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Rate Law (Finally!)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8915400" cy="4724400"/>
          </a:xfrm>
        </p:spPr>
        <p:txBody>
          <a:bodyPr/>
          <a:lstStyle/>
          <a:p>
            <a:pPr>
              <a:defRPr/>
            </a:pPr>
            <a:r>
              <a:rPr lang="en-US" dirty="0"/>
              <a:t>Substituting for the forward and reverse rates: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i="1" dirty="0"/>
              <a:t>k</a:t>
            </a:r>
            <a:r>
              <a:rPr lang="en-US" baseline="-25000" dirty="0"/>
              <a:t>1</a:t>
            </a:r>
            <a:r>
              <a:rPr lang="en-US" dirty="0"/>
              <a:t> [NO] [Br</a:t>
            </a:r>
            <a:r>
              <a:rPr lang="en-US" baseline="-25000" dirty="0"/>
              <a:t>2</a:t>
            </a:r>
            <a:r>
              <a:rPr lang="en-US" dirty="0"/>
              <a:t>]  =  </a:t>
            </a:r>
            <a:r>
              <a:rPr lang="en-US" i="1" dirty="0"/>
              <a:t>k</a:t>
            </a:r>
            <a:r>
              <a:rPr lang="en-US" baseline="-25000" dirty="0"/>
              <a:t>−1</a:t>
            </a:r>
            <a:r>
              <a:rPr lang="en-US" dirty="0"/>
              <a:t> [NOBr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Solve for [</a:t>
            </a:r>
            <a:r>
              <a:rPr lang="en-US" dirty="0" err="1"/>
              <a:t>NOBr</a:t>
            </a:r>
            <a:r>
              <a:rPr lang="en-US" baseline="-25000" dirty="0" err="1"/>
              <a:t>2</a:t>
            </a:r>
            <a:r>
              <a:rPr lang="en-US" dirty="0"/>
              <a:t>], then substitute into the rate law: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baseline="-25000" dirty="0"/>
              <a:t>2</a:t>
            </a:r>
            <a:r>
              <a:rPr lang="en-US" dirty="0"/>
              <a:t> (</a:t>
            </a:r>
            <a:r>
              <a:rPr lang="en-US" i="1" dirty="0"/>
              <a:t>k</a:t>
            </a:r>
            <a:r>
              <a:rPr lang="en-US" baseline="-25000" dirty="0"/>
              <a:t>1</a:t>
            </a:r>
            <a:r>
              <a:rPr lang="en-US" dirty="0"/>
              <a:t>/</a:t>
            </a:r>
            <a:r>
              <a:rPr lang="en-US" i="1" dirty="0"/>
              <a:t>k</a:t>
            </a:r>
            <a:r>
              <a:rPr lang="en-US" baseline="-25000" dirty="0"/>
              <a:t>−1</a:t>
            </a:r>
            <a:r>
              <a:rPr lang="en-US" dirty="0"/>
              <a:t>) [NO] [Br</a:t>
            </a:r>
            <a:r>
              <a:rPr lang="en-US" baseline="-25000" dirty="0"/>
              <a:t>2</a:t>
            </a:r>
            <a:r>
              <a:rPr lang="en-US" dirty="0"/>
              <a:t>] [NO]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This gives the observed rate law!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altLang="en-US" dirty="0"/>
              <a:t>[NO]</a:t>
            </a:r>
            <a:r>
              <a:rPr lang="en-US" altLang="en-US" baseline="30000" dirty="0"/>
              <a:t>2</a:t>
            </a:r>
            <a:r>
              <a:rPr lang="en-US" altLang="en-US" dirty="0"/>
              <a:t> [</a:t>
            </a:r>
            <a:r>
              <a:rPr lang="en-US" altLang="en-US" dirty="0" err="1"/>
              <a:t>Br</a:t>
            </a:r>
            <a:r>
              <a:rPr lang="en-US" altLang="en-US" baseline="-25000" dirty="0" err="1"/>
              <a:t>2</a:t>
            </a:r>
            <a:r>
              <a:rPr lang="en-US" altLang="en-US" dirty="0"/>
              <a:t>]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E35E113-8B33-445C-8005-91CF61D4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2000"/>
            <a:ext cx="7295238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7980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Catalysts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7772400" cy="2362200"/>
          </a:xfrm>
        </p:spPr>
        <p:txBody>
          <a:bodyPr/>
          <a:lstStyle/>
          <a:p>
            <a:pPr eaLnBrk="1" hangingPunct="1"/>
            <a:r>
              <a:rPr lang="en-US" altLang="en-US" sz="2800"/>
              <a:t>Catalysts increase the rate of a reaction by decreasing the activation energy of the reaction.</a:t>
            </a:r>
          </a:p>
          <a:p>
            <a:pPr eaLnBrk="1" hangingPunct="1"/>
            <a:r>
              <a:rPr lang="en-US" altLang="en-US" sz="2800"/>
              <a:t>Catalysts change the mechanism by which the process occurs.</a:t>
            </a:r>
          </a:p>
        </p:txBody>
      </p:sp>
      <p:pic>
        <p:nvPicPr>
          <p:cNvPr id="5" name="Picture 4" descr="14_23_Figure.jpg"/>
          <p:cNvPicPr>
            <a:picLocks noChangeAspect="1"/>
          </p:cNvPicPr>
          <p:nvPr/>
        </p:nvPicPr>
        <p:blipFill>
          <a:blip r:embed="rId3"/>
          <a:srcRect b="2998"/>
          <a:stretch>
            <a:fillRect/>
          </a:stretch>
        </p:blipFill>
        <p:spPr>
          <a:xfrm>
            <a:off x="2362200" y="3487864"/>
            <a:ext cx="4343400" cy="29612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 Catalysts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/>
              <a:t>Homogeneous catalysts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Heterogeneous catalysts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Enzymes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Homogeneous Catalysts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2819400"/>
          </a:xfrm>
        </p:spPr>
        <p:txBody>
          <a:bodyPr/>
          <a:lstStyle/>
          <a:p>
            <a:r>
              <a:rPr lang="en-US" altLang="en-US"/>
              <a:t>The reactants and catalyst are in the same phase.</a:t>
            </a:r>
          </a:p>
          <a:p>
            <a:r>
              <a:rPr lang="en-US" altLang="en-US"/>
              <a:t>Many times, reactants and catalyst are dissolved in the same solvent, as seen below.</a:t>
            </a:r>
          </a:p>
        </p:txBody>
      </p:sp>
      <p:pic>
        <p:nvPicPr>
          <p:cNvPr id="5" name="Picture 4" descr="14_22_Figure.jpg"/>
          <p:cNvPicPr>
            <a:picLocks noChangeAspect="1"/>
          </p:cNvPicPr>
          <p:nvPr/>
        </p:nvPicPr>
        <p:blipFill>
          <a:blip r:embed="rId2"/>
          <a:srcRect b="2418"/>
          <a:stretch>
            <a:fillRect/>
          </a:stretch>
        </p:blipFill>
        <p:spPr>
          <a:xfrm>
            <a:off x="2743200" y="3886200"/>
            <a:ext cx="3486642" cy="236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Heterogeneous Catalysts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4203700" cy="5181600"/>
          </a:xfrm>
        </p:spPr>
        <p:txBody>
          <a:bodyPr/>
          <a:lstStyle/>
          <a:p>
            <a:r>
              <a:rPr lang="en-US" altLang="en-US"/>
              <a:t>The catalyst is in a different phase than the reactants.</a:t>
            </a:r>
          </a:p>
          <a:p>
            <a:r>
              <a:rPr lang="en-US" altLang="en-US"/>
              <a:t>Often, gases are passed over a solid catalyst.</a:t>
            </a:r>
          </a:p>
          <a:p>
            <a:r>
              <a:rPr lang="en-US" altLang="en-US"/>
              <a:t>The adsorption of the reactants is often the rate-determining step.</a:t>
            </a:r>
          </a:p>
        </p:txBody>
      </p:sp>
      <p:pic>
        <p:nvPicPr>
          <p:cNvPr id="5" name="Picture 4" descr="14_24_Figure.jpg"/>
          <p:cNvPicPr>
            <a:picLocks noChangeAspect="1"/>
          </p:cNvPicPr>
          <p:nvPr/>
        </p:nvPicPr>
        <p:blipFill>
          <a:blip r:embed="rId2"/>
          <a:srcRect b="2221"/>
          <a:stretch>
            <a:fillRect/>
          </a:stretch>
        </p:blipFill>
        <p:spPr>
          <a:xfrm>
            <a:off x="4495800" y="1676400"/>
            <a:ext cx="4251421" cy="28742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Enzymes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4343400" cy="4724400"/>
          </a:xfrm>
        </p:spPr>
        <p:txBody>
          <a:bodyPr/>
          <a:lstStyle/>
          <a:p>
            <a:r>
              <a:rPr lang="en-US" altLang="en-US" b="1"/>
              <a:t>Enzymes</a:t>
            </a:r>
            <a:r>
              <a:rPr lang="en-US" altLang="en-US"/>
              <a:t> are biological catalysts.</a:t>
            </a:r>
          </a:p>
          <a:p>
            <a:r>
              <a:rPr lang="en-US" altLang="en-US"/>
              <a:t>They have a region where the reactants attach. That region </a:t>
            </a:r>
            <a:br>
              <a:rPr lang="en-US" altLang="en-US"/>
            </a:br>
            <a:r>
              <a:rPr lang="en-US" altLang="en-US"/>
              <a:t>is called the </a:t>
            </a:r>
            <a:r>
              <a:rPr lang="en-US" altLang="en-US" b="1"/>
              <a:t>active site</a:t>
            </a:r>
            <a:r>
              <a:rPr lang="en-US" altLang="en-US"/>
              <a:t>. The reactants are referred to as </a:t>
            </a:r>
            <a:r>
              <a:rPr lang="en-US" altLang="en-US" b="1"/>
              <a:t>substrates</a:t>
            </a:r>
            <a:r>
              <a:rPr lang="en-US" altLang="en-US"/>
              <a:t>.</a:t>
            </a:r>
          </a:p>
        </p:txBody>
      </p:sp>
      <p:pic>
        <p:nvPicPr>
          <p:cNvPr id="5" name="Picture 4" descr="14_2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952999" y="1524000"/>
            <a:ext cx="4083017" cy="3505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Lock-and-Key Model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772400" cy="2438400"/>
          </a:xfrm>
        </p:spPr>
        <p:txBody>
          <a:bodyPr/>
          <a:lstStyle/>
          <a:p>
            <a:r>
              <a:rPr lang="en-US" altLang="en-US"/>
              <a:t>In the enzyme–substrate model, the substrate fits into the active site of an enzyme, much like a key fits into a lock.</a:t>
            </a:r>
          </a:p>
          <a:p>
            <a:r>
              <a:rPr lang="en-US" altLang="en-US"/>
              <a:t>They are specific.</a:t>
            </a:r>
          </a:p>
        </p:txBody>
      </p:sp>
      <p:pic>
        <p:nvPicPr>
          <p:cNvPr id="5" name="Picture 4" descr="14_27_Figure.jpg"/>
          <p:cNvPicPr>
            <a:picLocks noChangeAspect="1"/>
          </p:cNvPicPr>
          <p:nvPr/>
        </p:nvPicPr>
        <p:blipFill>
          <a:blip r:embed="rId2"/>
          <a:srcRect b="4937"/>
          <a:stretch>
            <a:fillRect/>
          </a:stretch>
        </p:blipFill>
        <p:spPr>
          <a:xfrm>
            <a:off x="1219200" y="3581400"/>
            <a:ext cx="6508094" cy="2819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Temperature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/>
              <a:t>Reaction rate generally increases with increased temperature.</a:t>
            </a:r>
          </a:p>
          <a:p>
            <a:pPr eaLnBrk="1" hangingPunct="1"/>
            <a:r>
              <a:rPr lang="en-US" altLang="en-US"/>
              <a:t>Kinetic energy of molecules is related to temperature.</a:t>
            </a:r>
          </a:p>
          <a:p>
            <a:pPr eaLnBrk="1" hangingPunct="1"/>
            <a:r>
              <a:rPr lang="en-US" altLang="en-US"/>
              <a:t>At higher temperatures, molecules move more quickly, increasing numbers of collisions and the energy the molecules possess during the collisions.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Presence of a Catalyst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/>
              <a:t>Catalysts affect rate without being in the overall balanced equation.</a:t>
            </a:r>
          </a:p>
          <a:p>
            <a:pPr eaLnBrk="1" hangingPunct="1"/>
            <a:r>
              <a:rPr lang="en-US" altLang="en-US"/>
              <a:t>Catalysts affect the kinds of collisions, changing the mechanism (individual reactions that are part of the pathway from reactants to products).</a:t>
            </a:r>
          </a:p>
          <a:p>
            <a:pPr eaLnBrk="1" hangingPunct="1"/>
            <a:r>
              <a:rPr lang="en-US" altLang="en-US"/>
              <a:t>Catalysts are critical in many biological reactions.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Reaction Rate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696200" cy="5257800"/>
          </a:xfrm>
        </p:spPr>
        <p:txBody>
          <a:bodyPr/>
          <a:lstStyle/>
          <a:p>
            <a:r>
              <a:rPr lang="en-US" altLang="en-US" b="1"/>
              <a:t>Rate</a:t>
            </a:r>
            <a:r>
              <a:rPr lang="en-US" altLang="en-US"/>
              <a:t> is a change in concentration over a time period:  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>
                <a:cs typeface="Arial" charset="0"/>
              </a:rPr>
              <a:t>[ ]/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 i="1">
                <a:cs typeface="Arial" charset="0"/>
              </a:rPr>
              <a:t>t</a:t>
            </a:r>
            <a:r>
              <a:rPr lang="en-US" altLang="en-US">
                <a:cs typeface="Arial" charset="0"/>
              </a:rPr>
              <a:t>.</a:t>
            </a:r>
          </a:p>
          <a:p>
            <a:r>
              <a:rPr lang="el-GR" altLang="en-US">
                <a:cs typeface="Arial" charset="0"/>
              </a:rPr>
              <a:t>Δ</a:t>
            </a:r>
            <a:r>
              <a:rPr lang="en-US" altLang="en-US">
                <a:cs typeface="Arial" charset="0"/>
              </a:rPr>
              <a:t> means “change in.”</a:t>
            </a:r>
          </a:p>
          <a:p>
            <a:r>
              <a:rPr lang="en-US" altLang="en-US">
                <a:cs typeface="Arial" charset="0"/>
              </a:rPr>
              <a:t>[ ] means molar concentration.</a:t>
            </a:r>
          </a:p>
          <a:p>
            <a:r>
              <a:rPr lang="en-US" altLang="en-US" i="1">
                <a:cs typeface="Arial" charset="0"/>
              </a:rPr>
              <a:t>t</a:t>
            </a:r>
            <a:r>
              <a:rPr lang="en-US" altLang="en-US">
                <a:cs typeface="Arial" charset="0"/>
              </a:rPr>
              <a:t> represents time.</a:t>
            </a:r>
          </a:p>
          <a:p>
            <a:r>
              <a:rPr lang="en-US" altLang="en-US">
                <a:cs typeface="Arial" charset="0"/>
              </a:rPr>
              <a:t>Types of rate measured:</a:t>
            </a:r>
          </a:p>
          <a:p>
            <a:pPr>
              <a:buFont typeface="Wingdings" pitchFamily="2" charset="2"/>
              <a:buChar char="Ø"/>
            </a:pPr>
            <a:r>
              <a:rPr lang="en-US" altLang="en-US">
                <a:cs typeface="Arial" charset="0"/>
              </a:rPr>
              <a:t>average rate</a:t>
            </a:r>
          </a:p>
          <a:p>
            <a:pPr>
              <a:buFont typeface="Wingdings" pitchFamily="2" charset="2"/>
              <a:buChar char="Ø"/>
            </a:pPr>
            <a:r>
              <a:rPr lang="en-US" altLang="en-US">
                <a:cs typeface="Arial" charset="0"/>
              </a:rPr>
              <a:t>instantaneous rate</a:t>
            </a:r>
          </a:p>
          <a:p>
            <a:pPr>
              <a:buFont typeface="Wingdings" pitchFamily="2" charset="2"/>
              <a:buChar char="Ø"/>
            </a:pPr>
            <a:r>
              <a:rPr lang="en-US" altLang="en-US">
                <a:cs typeface="Arial" charset="0"/>
              </a:rPr>
              <a:t>initial rate</a:t>
            </a:r>
            <a:endParaRPr lang="en-US" alt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Following Reaction Rates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38800" y="2209800"/>
            <a:ext cx="35052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Rate of a reaction is measured using the concentration of a reactant or a product over time.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In this example, [C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Cl] is followed.</a:t>
            </a:r>
          </a:p>
        </p:txBody>
      </p:sp>
      <p:pic>
        <p:nvPicPr>
          <p:cNvPr id="6" name="Picture 5" descr="14_01_Table.jpg"/>
          <p:cNvPicPr>
            <a:picLocks noChangeAspect="1"/>
          </p:cNvPicPr>
          <p:nvPr/>
        </p:nvPicPr>
        <p:blipFill>
          <a:blip r:embed="rId3"/>
          <a:srcRect b="3988"/>
          <a:stretch>
            <a:fillRect/>
          </a:stretch>
        </p:blipFill>
        <p:spPr>
          <a:xfrm>
            <a:off x="381000" y="2286000"/>
            <a:ext cx="5181600" cy="28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447800"/>
            <a:ext cx="5975350" cy="273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 - &amp;quot;Chemical Kinetics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Factors that Affect Reaction Rates&amp;quot;&quot;/&gt;&lt;property id=&quot;20307&quot; value=&quot;328&quot;/&gt;&lt;/object&gt;&lt;object type=&quot;3&quot; unique_id=&quot;10006&quot;&gt;&lt;property id=&quot;20148&quot; value=&quot;5&quot;/&gt;&lt;property id=&quot;20300&quot; value=&quot;Slide 4 - &amp;quot;Physical State of the Reactants&amp;quot;&quot;/&gt;&lt;property id=&quot;20307&quot; value=&quot;329&quot;/&gt;&lt;/object&gt;&lt;object type=&quot;3&quot; unique_id=&quot;10007&quot;&gt;&lt;property id=&quot;20148&quot; value=&quot;5&quot;/&gt;&lt;property id=&quot;20300&quot; value=&quot;Slide 5 - &amp;quot;Reactant Concentrations&amp;quot;&quot;/&gt;&lt;property id=&quot;20307&quot; value=&quot;330&quot;/&gt;&lt;/object&gt;&lt;object type=&quot;3&quot; unique_id=&quot;10008&quot;&gt;&lt;property id=&quot;20148&quot; value=&quot;5&quot;/&gt;&lt;property id=&quot;20300&quot; value=&quot;Slide 6 - &amp;quot;Temperature&amp;quot;&quot;/&gt;&lt;property id=&quot;20307&quot; value=&quot;331&quot;/&gt;&lt;/object&gt;&lt;object type=&quot;3&quot; unique_id=&quot;10009&quot;&gt;&lt;property id=&quot;20148&quot; value=&quot;5&quot;/&gt;&lt;property id=&quot;20300&quot; value=&quot;Slide 7 - &amp;quot;Presence of a Catalyst&amp;quot;&quot;/&gt;&lt;property id=&quot;20307&quot; value=&quot;332&quot;/&gt;&lt;/object&gt;&lt;object type=&quot;3&quot; unique_id=&quot;10010&quot;&gt;&lt;property id=&quot;20148&quot; value=&quot;5&quot;/&gt;&lt;property id=&quot;20300&quot; value=&quot;Slide 8 - &amp;quot;Reaction Rate&amp;quot;&quot;/&gt;&lt;property id=&quot;20307&quot; value=&quot;333&quot;/&gt;&lt;/object&gt;&lt;object type=&quot;3&quot; unique_id=&quot;10011&quot;&gt;&lt;property id=&quot;20148&quot; value=&quot;5&quot;/&gt;&lt;property id=&quot;20300&quot; value=&quot;Slide 9 - &amp;quot;Following Reaction Rates &amp;quot;&quot;/&gt;&lt;property id=&quot;20307&quot; value=&quot;319&quot;/&gt;&lt;/object&gt;&lt;object type=&quot;3&quot; unique_id=&quot;10012&quot;&gt;&lt;property id=&quot;20148&quot; value=&quot;5&quot;/&gt;&lt;property id=&quot;20300&quot; value=&quot;Slide 10 - &amp;quot;Following Reaction Rates &amp;quot;&quot;/&gt;&lt;property id=&quot;20307&quot; value=&quot;334&quot;/&gt;&lt;/object&gt;&lt;object type=&quot;3&quot; unique_id=&quot;10013&quot;&gt;&lt;property id=&quot;20148&quot; value=&quot;5&quot;/&gt;&lt;property id=&quot;20300&quot; value=&quot;Slide 11 - &amp;quot;Plotting Rate Data&amp;quot;&quot;/&gt;&lt;property id=&quot;20307&quot; value=&quot;335&quot;/&gt;&lt;/object&gt;&lt;object type=&quot;3&quot; unique_id=&quot;10014&quot;&gt;&lt;property id=&quot;20148&quot; value=&quot;5&quot;/&gt;&lt;property id=&quot;20300&quot; value=&quot;Slide 12 - &amp;quot;Relative Rates&amp;quot;&quot;/&gt;&lt;property id=&quot;20307&quot; value=&quot;336&quot;/&gt;&lt;/object&gt;&lt;object type=&quot;3&quot; unique_id=&quot;10015&quot;&gt;&lt;property id=&quot;20148&quot; value=&quot;5&quot;/&gt;&lt;property id=&quot;20300&quot; value=&quot;Slide 13 - &amp;quot;Relative Rates and Stoichiometry&amp;quot;&quot;/&gt;&lt;property id=&quot;20307&quot; value=&quot;337&quot;/&gt;&lt;/object&gt;&lt;object type=&quot;3&quot; unique_id=&quot;10016&quot;&gt;&lt;property id=&quot;20148&quot; value=&quot;5&quot;/&gt;&lt;property id=&quot;20300&quot; value=&quot;Slide 14 - &amp;quot;Determining Concentration Effect on Rate&amp;quot;&quot;/&gt;&lt;property id=&quot;20307&quot; value=&quot;271&quot;/&gt;&lt;/object&gt;&lt;object type=&quot;3&quot; unique_id=&quot;10017&quot;&gt;&lt;property id=&quot;20148&quot; value=&quot;5&quot;/&gt;&lt;property id=&quot;20300&quot; value=&quot;Slide 15 - &amp;quot;An Example of How Concentration Affects Rate&amp;quot;&quot;/&gt;&lt;property id=&quot;20307&quot; value=&quot;338&quot;/&gt;&lt;/object&gt;&lt;object type=&quot;3&quot; unique_id=&quot;10018&quot;&gt;&lt;property id=&quot;20148&quot; value=&quot;5&quot;/&gt;&lt;property id=&quot;20300&quot; value=&quot;Slide 16 - &amp;quot;More about Rate Law&amp;quot;&quot;/&gt;&lt;property id=&quot;20307&quot; value=&quot;275&quot;/&gt;&lt;/object&gt;&lt;object type=&quot;3&quot; unique_id=&quot;10019&quot;&gt;&lt;property id=&quot;20148&quot; value=&quot;5&quot;/&gt;&lt;property id=&quot;20300&quot; value=&quot;Slide 17 - &amp;quot;First Order Reactions&amp;quot;&quot;/&gt;&lt;property id=&quot;20307&quot; value=&quot;339&quot;/&gt;&lt;/object&gt;&lt;object type=&quot;3&quot; unique_id=&quot;10020&quot;&gt;&lt;property id=&quot;20148&quot; value=&quot;5&quot;/&gt;&lt;property id=&quot;20300&quot; value=&quot;Slide 18 - &amp;quot;Relating k to [A] in a First Order Reaction&amp;quot;&quot;/&gt;&lt;property id=&quot;20307&quot; value=&quot;340&quot;/&gt;&lt;/object&gt;&lt;object type=&quot;3&quot; unique_id=&quot;10021&quot;&gt;&lt;property id=&quot;20148&quot; value=&quot;5&quot;/&gt;&lt;property id=&quot;20300&quot; value=&quot;Slide 19 - &amp;quot;An Example:  Conversion of Methyl Isonitrile to Acetonitrile&amp;quot;&quot;/&gt;&lt;property id=&quot;20307&quot; value=&quot;341&quot;/&gt;&lt;/object&gt;&lt;object type=&quot;3&quot; unique_id=&quot;10022&quot;&gt;&lt;property id=&quot;20148&quot; value=&quot;5&quot;/&gt;&lt;property id=&quot;20300&quot; value=&quot;Slide 20 - &amp;quot;Finding the Rate Constant, k&amp;quot;&quot;/&gt;&lt;property id=&quot;20307&quot; value=&quot;342&quot;/&gt;&lt;/object&gt;&lt;object type=&quot;3&quot; unique_id=&quot;10023&quot;&gt;&lt;property id=&quot;20148&quot; value=&quot;5&quot;/&gt;&lt;property id=&quot;20300&quot; value=&quot;Slide 21 - &amp;quot;Half-life&amp;quot;&quot;/&gt;&lt;property id=&quot;20307&quot; value=&quot;345&quot;/&gt;&lt;/object&gt;&lt;object type=&quot;3&quot; unique_id=&quot;10024&quot;&gt;&lt;property id=&quot;20148&quot; value=&quot;5&quot;/&gt;&lt;property id=&quot;20300&quot; value=&quot;Slide 22 - &amp;quot;Second Order Reactions&amp;quot;&quot;/&gt;&lt;property id=&quot;20307&quot; value=&quot;343&quot;/&gt;&lt;/object&gt;&lt;object type=&quot;3&quot; unique_id=&quot;10025&quot;&gt;&lt;property id=&quot;20148&quot; value=&quot;5&quot;/&gt;&lt;property id=&quot;20300&quot; value=&quot;Slide 23 - &amp;quot;Solving the Second Order Reaction for A  →  Products&amp;quot;&quot;/&gt;&lt;property id=&quot;20307&quot; value=&quot;344&quot;/&gt;&lt;/object&gt;&lt;object type=&quot;3&quot; unique_id=&quot;10026&quot;&gt;&lt;property id=&quot;20148&quot; value=&quot;5&quot;/&gt;&lt;property id=&quot;20300&quot; value=&quot;Slide 24 - &amp;quot;An Example of a Second Order Reaction:  Decomposition of NO2&amp;quot;&quot;/&gt;&lt;property id=&quot;20307&quot; value=&quot;346&quot;/&gt;&lt;/object&gt;&lt;object type=&quot;3&quot; unique_id=&quot;10027&quot;&gt;&lt;property id=&quot;20148&quot; value=&quot;5&quot;/&gt;&lt;property id=&quot;20300&quot; value=&quot;Slide 25 - &amp;quot;Half-Life and Second Order Reactions&amp;quot;&quot;/&gt;&lt;property id=&quot;20307&quot; value=&quot;347&quot;/&gt;&lt;/object&gt;&lt;object type=&quot;3&quot; unique_id=&quot;10028&quot;&gt;&lt;property id=&quot;20148&quot; value=&quot;5&quot;/&gt;&lt;property id=&quot;20300&quot; value=&quot;Slide 26 - &amp;quot;Zero Order Reactions&amp;quot;&quot;/&gt;&lt;property id=&quot;20307&quot; value=&quot;348&quot;/&gt;&lt;/object&gt;&lt;object type=&quot;3&quot; unique_id=&quot;10029&quot;&gt;&lt;property id=&quot;20148&quot; value=&quot;5&quot;/&gt;&lt;property id=&quot;20300&quot; value=&quot;Slide 27 - &amp;quot;Factors That Affect Reaction Rate&amp;quot;&quot;/&gt;&lt;property id=&quot;20307&quot; value=&quot;349&quot;/&gt;&lt;/object&gt;&lt;object type=&quot;3&quot; unique_id=&quot;10030&quot;&gt;&lt;property id=&quot;20148&quot; value=&quot;5&quot;/&gt;&lt;property id=&quot;20300&quot; value=&quot;Slide 28 - &amp;quot;Temperature and Rate&amp;quot;&quot;/&gt;&lt;property id=&quot;20307&quot; value=&quot;350&quot;/&gt;&lt;/object&gt;&lt;object type=&quot;3&quot; unique_id=&quot;10031&quot;&gt;&lt;property id=&quot;20148&quot; value=&quot;5&quot;/&gt;&lt;property id=&quot;20300&quot; value=&quot;Slide 29 - &amp;quot;Frequency of Collisions&amp;quot;&quot;/&gt;&lt;property id=&quot;20307&quot; value=&quot;351&quot;/&gt;&lt;/object&gt;&lt;object type=&quot;3&quot; unique_id=&quot;10032&quot;&gt;&lt;property id=&quot;20148&quot; value=&quot;5&quot;/&gt;&lt;property id=&quot;20300&quot; value=&quot;Slide 30 - &amp;quot;The Collision Model&amp;quot;&quot;/&gt;&lt;property id=&quot;20307&quot; value=&quot;292&quot;/&gt;&lt;/object&gt;&lt;object type=&quot;3&quot; unique_id=&quot;10033&quot;&gt;&lt;property id=&quot;20148&quot; value=&quot;5&quot;/&gt;&lt;property id=&quot;20300&quot; value=&quot;Slide 31 - &amp;quot;Orientation of Molecules&amp;quot;&quot;/&gt;&lt;property id=&quot;20307&quot; value=&quot;352&quot;/&gt;&lt;/object&gt;&lt;object type=&quot;3&quot; unique_id=&quot;10034&quot;&gt;&lt;property id=&quot;20148&quot; value=&quot;5&quot;/&gt;&lt;property id=&quot;20300&quot; value=&quot;Slide 32 - &amp;quot;Energy Needed for a Reaction to Take Place (Activation Energy)&amp;quot;&quot;/&gt;&lt;property id=&quot;20307&quot; value=&quot;353&quot;/&gt;&lt;/object&gt;&lt;object type=&quot;3&quot; unique_id=&quot;10035&quot;&gt;&lt;property id=&quot;20148&quot; value=&quot;5&quot;/&gt;&lt;property id=&quot;20300&quot; value=&quot;Slide 33 - &amp;quot;Transition State (Activated Complex)&amp;quot;&quot;/&gt;&lt;property id=&quot;20307&quot; value=&quot;354&quot;/&gt;&lt;/object&gt;&lt;object type=&quot;3&quot; unique_id=&quot;10036&quot;&gt;&lt;property id=&quot;20148&quot; value=&quot;5&quot;/&gt;&lt;property id=&quot;20300&quot; value=&quot;Slide 34 - &amp;quot;Reaction Progress&amp;quot;&quot;/&gt;&lt;property id=&quot;20307&quot; value=&quot;355&quot;/&gt;&lt;/object&gt;&lt;object type=&quot;3&quot; unique_id=&quot;10037&quot;&gt;&lt;property id=&quot;20148&quot; value=&quot;5&quot;/&gt;&lt;property id=&quot;20300&quot; value=&quot;Slide 35 - &amp;quot;Distribution of the Energy of Molecules&amp;quot;&quot;/&gt;&lt;property id=&quot;20307&quot; value=&quot;356&quot;/&gt;&lt;/object&gt;&lt;object type=&quot;3&quot; unique_id=&quot;10038&quot;&gt;&lt;property id=&quot;20148&quot; value=&quot;5&quot;/&gt;&lt;property id=&quot;20300&quot; value=&quot;Slide 36 - &amp;quot;The Relationship Between Activation Energy &amp;amp; Temperature&amp;quot;&quot;/&gt;&lt;property id=&quot;20307&quot; value=&quot;357&quot;/&gt;&lt;/object&gt;&lt;object type=&quot;3&quot; unique_id=&quot;10039&quot;&gt;&lt;property id=&quot;20148&quot; value=&quot;5&quot;/&gt;&lt;property id=&quot;20300&quot; value=&quot;Slide 37 - &amp;quot;Law  vs. Theory&amp;quot;&quot;/&gt;&lt;property id=&quot;20307&quot; value=&quot;358&quot;/&gt;&lt;/object&gt;&lt;object type=&quot;3&quot; unique_id=&quot;10040&quot;&gt;&lt;property id=&quot;20148&quot; value=&quot;5&quot;/&gt;&lt;property id=&quot;20300&quot; value=&quot;Slide 38 - &amp;quot;Reaction Mechanisms&amp;quot;&quot;/&gt;&lt;property id=&quot;20307&quot; value=&quot;304&quot;/&gt;&lt;/object&gt;&lt;object type=&quot;3&quot; unique_id=&quot;10041&quot;&gt;&lt;property id=&quot;20148&quot; value=&quot;5&quot;/&gt;&lt;property id=&quot;20300&quot; value=&quot;Slide 39 - &amp;quot;Molecularity&amp;quot;&quot;/&gt;&lt;property id=&quot;20307&quot; value=&quot;305&quot;/&gt;&lt;/object&gt;&lt;object type=&quot;3&quot; unique_id=&quot;10042&quot;&gt;&lt;property id=&quot;20148&quot; value=&quot;5&quot;/&gt;&lt;property id=&quot;20300&quot; value=&quot;Slide 40 - &amp;quot;Termolecular?&amp;quot;&quot;/&gt;&lt;property id=&quot;20307&quot; value=&quot;359&quot;/&gt;&lt;/object&gt;&lt;object type=&quot;3&quot; unique_id=&quot;10043&quot;&gt;&lt;property id=&quot;20148&quot; value=&quot;5&quot;/&gt;&lt;property id=&quot;20300&quot; value=&quot;Slide 41 - &amp;quot;What Limits the Rate?&amp;quot;&quot;/&gt;&lt;property id=&quot;20307&quot; value=&quot;306&quot;/&gt;&lt;/object&gt;&lt;object type=&quot;3&quot; unique_id=&quot;10044&quot;&gt;&lt;property id=&quot;20148&quot; value=&quot;5&quot;/&gt;&lt;property id=&quot;20300&quot; value=&quot;Slide 42 - &amp;quot;What is Required of a Plausible Mechanism?&amp;quot;&quot;/&gt;&lt;property id=&quot;20307&quot; value=&quot;360&quot;/&gt;&lt;/object&gt;&lt;object type=&quot;3&quot; unique_id=&quot;10045&quot;&gt;&lt;property id=&quot;20148&quot; value=&quot;5&quot;/&gt;&lt;property id=&quot;20300&quot; value=&quot;Slide 43 - &amp;quot;A Mechanism With a Slow Initial Step&amp;quot;&quot;/&gt;&lt;property id=&quot;20307&quot; value=&quot;361&quot;/&gt;&lt;/object&gt;&lt;object type=&quot;3&quot; unique_id=&quot;10046&quot;&gt;&lt;property id=&quot;20148&quot; value=&quot;5&quot;/&gt;&lt;property id=&quot;20300&quot; value=&quot;Slide 44 - &amp;quot;A Mechanism With a Slow Initial Step (continued)&amp;quot;&quot;/&gt;&lt;property id=&quot;20307&quot; value=&quot;362&quot;/&gt;&lt;/object&gt;&lt;object type=&quot;3&quot; unique_id=&quot;10047&quot;&gt;&lt;property id=&quot;20148&quot; value=&quot;5&quot;/&gt;&lt;property id=&quot;20300&quot; value=&quot;Slide 45 - &amp;quot;A Mechanism With a Slow Initial Step (completed)&amp;quot;&quot;/&gt;&lt;property id=&quot;20307&quot; value=&quot;363&quot;/&gt;&lt;/object&gt;&lt;object type=&quot;3&quot; unique_id=&quot;10048&quot;&gt;&lt;property id=&quot;20148&quot; value=&quot;5&quot;/&gt;&lt;property id=&quot;20300&quot; value=&quot;Slide 46 - &amp;quot;A Mechanism With a Fast Initial Step&amp;quot;&quot;/&gt;&lt;property id=&quot;20307&quot; value=&quot;364&quot;/&gt;&lt;/object&gt;&lt;object type=&quot;3&quot; unique_id=&quot;10049&quot;&gt;&lt;property id=&quot;20148&quot; value=&quot;5&quot;/&gt;&lt;property id=&quot;20300&quot; value=&quot;Slide 47 - &amp;quot;A Mechanism With a Fast Initial Step (continued)&amp;quot;&quot;/&gt;&lt;property id=&quot;20307&quot; value=&quot;366&quot;/&gt;&lt;/object&gt;&lt;object type=&quot;3&quot; unique_id=&quot;10050&quot;&gt;&lt;property id=&quot;20148&quot; value=&quot;5&quot;/&gt;&lt;property id=&quot;20300&quot; value=&quot;Slide 48 - &amp;quot;What is the Rate Law?&amp;quot;&quot;/&gt;&lt;property id=&quot;20307&quot; value=&quot;311&quot;/&gt;&lt;/object&gt;&lt;object type=&quot;3&quot; unique_id=&quot;10051&quot;&gt;&lt;property id=&quot;20148&quot; value=&quot;5&quot;/&gt;&lt;property id=&quot;20300&quot; value=&quot;Slide 49 - &amp;quot;[NOBr2] (An Intermediate)?&amp;quot;&quot;/&gt;&lt;property id=&quot;20307&quot; value=&quot;312&quot;/&gt;&lt;/object&gt;&lt;object type=&quot;3&quot; unique_id=&quot;10052&quot;&gt;&lt;property id=&quot;20148&quot; value=&quot;5&quot;/&gt;&lt;property id=&quot;20300&quot; value=&quot;Slide 50 - &amp;quot;The Rate Law (Finally!)&amp;quot;&quot;/&gt;&lt;property id=&quot;20307&quot; value=&quot;367&quot;/&gt;&lt;/object&gt;&lt;object type=&quot;3&quot; unique_id=&quot;10053&quot;&gt;&lt;property id=&quot;20148&quot; value=&quot;5&quot;/&gt;&lt;property id=&quot;20300&quot; value=&quot;Slide 51 - &amp;quot;Catalysts&amp;quot;&quot;/&gt;&lt;property id=&quot;20307&quot; value=&quot;315&quot;/&gt;&lt;/object&gt;&lt;object type=&quot;3&quot; unique_id=&quot;10054&quot;&gt;&lt;property id=&quot;20148&quot; value=&quot;5&quot;/&gt;&lt;property id=&quot;20300&quot; value=&quot;Slide 52 - &amp;quot;Types of  Catalysts&amp;quot;&quot;/&gt;&lt;property id=&quot;20307&quot; value=&quot;368&quot;/&gt;&lt;/object&gt;&lt;object type=&quot;3&quot; unique_id=&quot;10055&quot;&gt;&lt;property id=&quot;20148&quot; value=&quot;5&quot;/&gt;&lt;property id=&quot;20300&quot; value=&quot;Slide 53 - &amp;quot;Homogeneous Catalysts&amp;quot;&quot;/&gt;&lt;property id=&quot;20307&quot; value=&quot;369&quot;/&gt;&lt;/object&gt;&lt;object type=&quot;3&quot; unique_id=&quot;10056&quot;&gt;&lt;property id=&quot;20148&quot; value=&quot;5&quot;/&gt;&lt;property id=&quot;20300&quot; value=&quot;Slide 54 - &amp;quot;Heterogeneous Catalysts&amp;quot;&quot;/&gt;&lt;property id=&quot;20307&quot; value=&quot;370&quot;/&gt;&lt;/object&gt;&lt;object type=&quot;3&quot; unique_id=&quot;10057&quot;&gt;&lt;property id=&quot;20148&quot; value=&quot;5&quot;/&gt;&lt;property id=&quot;20300&quot; value=&quot;Slide 55 - &amp;quot;Enzymes&amp;quot;&quot;/&gt;&lt;property id=&quot;20307&quot; value=&quot;371&quot;/&gt;&lt;/object&gt;&lt;object type=&quot;3&quot; unique_id=&quot;10058&quot;&gt;&lt;property id=&quot;20148&quot; value=&quot;5&quot;/&gt;&lt;property id=&quot;20300&quot; value=&quot;Slide 56 - &amp;quot;Lock-and-Key Model&amp;quot;&quot;/&gt;&lt;property id=&quot;20307&quot; value=&quot;372&quot;/&gt;&lt;/object&gt;&lt;/object&gt;&lt;object type=&quot;8&quot; unique_id=&quot;1011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18312</TotalTime>
  <Words>2711</Words>
  <Application>Microsoft Office PowerPoint</Application>
  <PresentationFormat>全屏显示(4:3)</PresentationFormat>
  <Paragraphs>273</Paragraphs>
  <Slides>58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65" baseType="lpstr">
      <vt:lpstr>ＭＳ Ｐゴシック</vt:lpstr>
      <vt:lpstr>新細明體</vt:lpstr>
      <vt:lpstr>Arial</vt:lpstr>
      <vt:lpstr>Times New Roman</vt:lpstr>
      <vt:lpstr>Wingdings</vt:lpstr>
      <vt:lpstr>Blank Presentation</vt:lpstr>
      <vt:lpstr>Custom Design</vt:lpstr>
      <vt:lpstr>PowerPoint 演示文稿</vt:lpstr>
      <vt:lpstr>Chemical Kinetics</vt:lpstr>
      <vt:lpstr>Factors that Affect Reaction Rates</vt:lpstr>
      <vt:lpstr>Physical State of the Reactants</vt:lpstr>
      <vt:lpstr>Reactant Concentrations</vt:lpstr>
      <vt:lpstr>Temperature</vt:lpstr>
      <vt:lpstr>Presence of a Catalyst</vt:lpstr>
      <vt:lpstr>Reaction Rate</vt:lpstr>
      <vt:lpstr>Following Reaction Rates </vt:lpstr>
      <vt:lpstr>Following Reaction Rates </vt:lpstr>
      <vt:lpstr>Plotting Rate Data</vt:lpstr>
      <vt:lpstr>Relative Rates</vt:lpstr>
      <vt:lpstr>Relative Rates and Stoichiometry</vt:lpstr>
      <vt:lpstr>Determining Concentration Effect on Rate</vt:lpstr>
      <vt:lpstr>An Example of How Concentration Affects Rate</vt:lpstr>
      <vt:lpstr>PowerPoint 演示文稿</vt:lpstr>
      <vt:lpstr>More about Rate Law</vt:lpstr>
      <vt:lpstr>First Order Reactions</vt:lpstr>
      <vt:lpstr>Relating k to [A] in a First Order Reaction</vt:lpstr>
      <vt:lpstr>An Example:  Conversion of Methyl Isonitrile to Acetonitrile</vt:lpstr>
      <vt:lpstr>Finding the Rate Constant, k</vt:lpstr>
      <vt:lpstr>Half-life</vt:lpstr>
      <vt:lpstr>Second Order Reactions</vt:lpstr>
      <vt:lpstr>Solving the Second Order Reaction for A  →  Products</vt:lpstr>
      <vt:lpstr>An Example of a Second Order Reaction:  Decomposition of NO2</vt:lpstr>
      <vt:lpstr>Half-Life and Second Order Reactions</vt:lpstr>
      <vt:lpstr>Zero Order Reactions</vt:lpstr>
      <vt:lpstr>Factors That Affect Reaction Rate</vt:lpstr>
      <vt:lpstr>Temperature and Rate</vt:lpstr>
      <vt:lpstr>Frequency of Collisions</vt:lpstr>
      <vt:lpstr>The Collision Model</vt:lpstr>
      <vt:lpstr>Orientation of Molecules</vt:lpstr>
      <vt:lpstr>Energy Needed for a Reaction to Take Place (Activation Energy)</vt:lpstr>
      <vt:lpstr>Transition State (Activated Complex)</vt:lpstr>
      <vt:lpstr>Reaction Progress</vt:lpstr>
      <vt:lpstr>Distribution of the Energy of Molecules</vt:lpstr>
      <vt:lpstr>The Relationship Between Activation Energy &amp; Temperature</vt:lpstr>
      <vt:lpstr>Law  vs. Theory</vt:lpstr>
      <vt:lpstr>Reaction Mechanisms</vt:lpstr>
      <vt:lpstr>Molecularity</vt:lpstr>
      <vt:lpstr>Termolecular?</vt:lpstr>
      <vt:lpstr>What Limits the Rate?</vt:lpstr>
      <vt:lpstr>What is Required of a Plausible Mechanism?</vt:lpstr>
      <vt:lpstr>A Mechanism With a Slow Initial Step</vt:lpstr>
      <vt:lpstr>A Mechanism With a Slow Initial Step (continued)</vt:lpstr>
      <vt:lpstr>A Mechanism With a Slow Initial Step (completed)</vt:lpstr>
      <vt:lpstr>A Mechanism With a Fast Initial Step</vt:lpstr>
      <vt:lpstr>A Mechanism With a Fast Initial Step (continued)</vt:lpstr>
      <vt:lpstr>What is the Rate Law?</vt:lpstr>
      <vt:lpstr>[NOBr2] (An Intermediate)?</vt:lpstr>
      <vt:lpstr>The Rate Law (Finally!)</vt:lpstr>
      <vt:lpstr>PowerPoint 演示文稿</vt:lpstr>
      <vt:lpstr>Catalysts</vt:lpstr>
      <vt:lpstr>Types of  Catalysts</vt:lpstr>
      <vt:lpstr>Homogeneous Catalysts</vt:lpstr>
      <vt:lpstr>Heterogeneous Catalysts</vt:lpstr>
      <vt:lpstr>Enzymes</vt:lpstr>
      <vt:lpstr>Lock-and-Key Model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 Kinetics</dc:title>
  <dc:creator>John Bookstaver</dc:creator>
  <cp:lastModifiedBy>Prof. Zhao Zheng (SSE)</cp:lastModifiedBy>
  <cp:revision>244</cp:revision>
  <dcterms:created xsi:type="dcterms:W3CDTF">2011-01-27T15:35:25Z</dcterms:created>
  <dcterms:modified xsi:type="dcterms:W3CDTF">2023-11-07T15:57:06Z</dcterms:modified>
</cp:coreProperties>
</file>